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99" r:id="rId3"/>
    <p:sldId id="300" r:id="rId4"/>
    <p:sldId id="301" r:id="rId5"/>
    <p:sldId id="346" r:id="rId6"/>
    <p:sldId id="308" r:id="rId7"/>
    <p:sldId id="330" r:id="rId8"/>
    <p:sldId id="342" r:id="rId9"/>
    <p:sldId id="344" r:id="rId10"/>
    <p:sldId id="336" r:id="rId11"/>
    <p:sldId id="275" r:id="rId12"/>
    <p:sldId id="311" r:id="rId13"/>
    <p:sldId id="315" r:id="rId14"/>
    <p:sldId id="313" r:id="rId15"/>
    <p:sldId id="318" r:id="rId16"/>
    <p:sldId id="314" r:id="rId17"/>
    <p:sldId id="319" r:id="rId18"/>
    <p:sldId id="329" r:id="rId19"/>
    <p:sldId id="339" r:id="rId20"/>
    <p:sldId id="321" r:id="rId21"/>
    <p:sldId id="334" r:id="rId22"/>
    <p:sldId id="322" r:id="rId23"/>
    <p:sldId id="274" r:id="rId24"/>
    <p:sldId id="347" r:id="rId25"/>
    <p:sldId id="271" r:id="rId26"/>
    <p:sldId id="348" r:id="rId27"/>
    <p:sldId id="272" r:id="rId28"/>
    <p:sldId id="349" r:id="rId29"/>
    <p:sldId id="273" r:id="rId30"/>
    <p:sldId id="340" r:id="rId31"/>
    <p:sldId id="266" r:id="rId32"/>
    <p:sldId id="267" r:id="rId33"/>
    <p:sldId id="323" r:id="rId34"/>
    <p:sldId id="269" r:id="rId35"/>
    <p:sldId id="345" r:id="rId36"/>
    <p:sldId id="338" r:id="rId37"/>
    <p:sldId id="28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p:restoredTop sz="86512"/>
  </p:normalViewPr>
  <p:slideViewPr>
    <p:cSldViewPr snapToGrid="0" snapToObjects="1">
      <p:cViewPr varScale="1">
        <p:scale>
          <a:sx n="110" d="100"/>
          <a:sy n="110" d="100"/>
        </p:scale>
        <p:origin x="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ing" userId="5323d1ab-5d9b-4b8d-b14c-5ed0f8023d42" providerId="ADAL" clId="{76A2774D-54F5-0446-8151-5329343DBF1C}"/>
    <pc:docChg chg="custSel modSld">
      <pc:chgData name="Ma,Ying" userId="5323d1ab-5d9b-4b8d-b14c-5ed0f8023d42" providerId="ADAL" clId="{76A2774D-54F5-0446-8151-5329343DBF1C}" dt="2019-10-10T13:28:57.209" v="31" actId="27636"/>
      <pc:docMkLst>
        <pc:docMk/>
      </pc:docMkLst>
      <pc:sldChg chg="modSp">
        <pc:chgData name="Ma,Ying" userId="5323d1ab-5d9b-4b8d-b14c-5ed0f8023d42" providerId="ADAL" clId="{76A2774D-54F5-0446-8151-5329343DBF1C}" dt="2019-10-10T13:28:57.209" v="31" actId="27636"/>
        <pc:sldMkLst>
          <pc:docMk/>
          <pc:sldMk cId="1451293732" sldId="256"/>
        </pc:sldMkLst>
        <pc:spChg chg="mod">
          <ac:chgData name="Ma,Ying" userId="5323d1ab-5d9b-4b8d-b14c-5ed0f8023d42" providerId="ADAL" clId="{76A2774D-54F5-0446-8151-5329343DBF1C}" dt="2019-10-10T13:28:53.536" v="29" actId="20577"/>
          <ac:spMkLst>
            <pc:docMk/>
            <pc:sldMk cId="1451293732" sldId="256"/>
            <ac:spMk id="2" creationId="{00000000-0000-0000-0000-000000000000}"/>
          </ac:spMkLst>
        </pc:spChg>
        <pc:spChg chg="mod">
          <ac:chgData name="Ma,Ying" userId="5323d1ab-5d9b-4b8d-b14c-5ed0f8023d42" providerId="ADAL" clId="{76A2774D-54F5-0446-8151-5329343DBF1C}" dt="2019-10-10T13:28:57.209" v="31" actId="27636"/>
          <ac:spMkLst>
            <pc:docMk/>
            <pc:sldMk cId="1451293732"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1C729-E97E-5E44-A1CA-91E6660F505F}"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94350-FB8D-A345-9B2E-7C0B5F545CEB}" type="slidenum">
              <a:rPr lang="en-US" smtClean="0"/>
              <a:t>‹#›</a:t>
            </a:fld>
            <a:endParaRPr lang="en-US"/>
          </a:p>
        </p:txBody>
      </p:sp>
    </p:spTree>
    <p:extLst>
      <p:ext uri="{BB962C8B-B14F-4D97-AF65-F5344CB8AC3E}">
        <p14:creationId xmlns:p14="http://schemas.microsoft.com/office/powerpoint/2010/main" val="73345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associative memory knows how to stored some patterns, but it does not know what information needs to be stored and when to store or retrieve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associative memory just stores all the patterns presented to it, it</a:t>
            </a:r>
          </a:p>
          <a:p>
            <a:r>
              <a:rPr lang="en-US" sz="1200" kern="1200" dirty="0">
                <a:solidFill>
                  <a:schemeClr val="tx1"/>
                </a:solidFill>
                <a:effectLst/>
                <a:latin typeface="+mn-lt"/>
                <a:ea typeface="+mn-ea"/>
                <a:cs typeface="+mn-cs"/>
              </a:rPr>
              <a:t>does not know how to bring information from the past to the current time; secondly, due to</a:t>
            </a:r>
          </a:p>
          <a:p>
            <a:r>
              <a:rPr lang="en-US" sz="1200" kern="1200" dirty="0">
                <a:solidFill>
                  <a:schemeClr val="tx1"/>
                </a:solidFill>
                <a:effectLst/>
                <a:latin typeface="+mn-lt"/>
                <a:ea typeface="+mn-ea"/>
                <a:cs typeface="+mn-cs"/>
              </a:rPr>
              <a:t>the update operation of </a:t>
            </a:r>
            <a:r>
              <a:rPr lang="en-US" sz="1200" kern="1200" dirty="0" err="1">
                <a:solidFill>
                  <a:schemeClr val="tx1"/>
                </a:solidFill>
                <a:effectLst/>
                <a:latin typeface="+mn-lt"/>
                <a:ea typeface="+mn-ea"/>
                <a:cs typeface="+mn-cs"/>
              </a:rPr>
              <a:t>hopfield</a:t>
            </a:r>
            <a:r>
              <a:rPr lang="en-US" sz="1200" kern="1200" dirty="0">
                <a:solidFill>
                  <a:schemeClr val="tx1"/>
                </a:solidFill>
                <a:effectLst/>
                <a:latin typeface="+mn-lt"/>
                <a:ea typeface="+mn-ea"/>
                <a:cs typeface="+mn-cs"/>
              </a:rPr>
              <a:t> network, it may not even reach a minimum before inputs are</a:t>
            </a:r>
          </a:p>
          <a:p>
            <a:r>
              <a:rPr lang="en-US" sz="1200" kern="1200" dirty="0">
                <a:solidFill>
                  <a:schemeClr val="tx1"/>
                </a:solidFill>
                <a:effectLst/>
                <a:latin typeface="+mn-lt"/>
                <a:ea typeface="+mn-ea"/>
                <a:cs typeface="+mn-cs"/>
              </a:rPr>
              <a:t>changed.</a:t>
            </a: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4</a:t>
            </a:fld>
            <a:endParaRPr lang="en-US"/>
          </a:p>
        </p:txBody>
      </p:sp>
    </p:spTree>
    <p:extLst>
      <p:ext uri="{BB962C8B-B14F-4D97-AF65-F5344CB8AC3E}">
        <p14:creationId xmlns:p14="http://schemas.microsoft.com/office/powerpoint/2010/main" val="27553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RAM network can be seen as an improvement of the neural stack in the sense that all the contents in the memory bank can be read from and written to multiple times. Moreover, no requirements exist for the order of storing, updating and accessing the memory elements.</a:t>
            </a:r>
          </a:p>
          <a:p>
            <a:endParaRPr lang="en-US" dirty="0"/>
          </a:p>
          <a:p>
            <a:r>
              <a:rPr lang="en-US" dirty="0">
                <a:latin typeface="Helvetica" charset="0"/>
              </a:rPr>
              <a:t>It is not hard to see that neural RAM is more powerful compared to all other</a:t>
            </a:r>
            <a:r>
              <a:rPr lang="zh-CN" altLang="en-US" baseline="0" dirty="0">
                <a:latin typeface="Helvetica" charset="0"/>
              </a:rPr>
              <a:t> </a:t>
            </a:r>
            <a:r>
              <a:rPr lang="en-US" dirty="0">
                <a:latin typeface="Helvetica" charset="0"/>
              </a:rPr>
              <a:t>architectures.</a:t>
            </a:r>
            <a:endParaRPr lang="en-US" dirty="0">
              <a:effectLst/>
              <a:latin typeface="Helvetica" charset="0"/>
            </a:endParaRP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17</a:t>
            </a:fld>
            <a:endParaRPr lang="en-US"/>
          </a:p>
        </p:txBody>
      </p:sp>
    </p:spTree>
    <p:extLst>
      <p:ext uri="{BB962C8B-B14F-4D97-AF65-F5344CB8AC3E}">
        <p14:creationId xmlns:p14="http://schemas.microsoft.com/office/powerpoint/2010/main" val="1284682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charset="0"/>
              </a:rPr>
              <a:t>Some classes</a:t>
            </a:r>
            <a:r>
              <a:rPr lang="zh-CN" altLang="en-US" dirty="0">
                <a:latin typeface="Helvetica" charset="0"/>
              </a:rPr>
              <a:t> </a:t>
            </a:r>
            <a:r>
              <a:rPr lang="en-US" dirty="0">
                <a:latin typeface="Helvetica" charset="0"/>
              </a:rPr>
              <a:t>are named after a typical model. </a:t>
            </a:r>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20</a:t>
            </a:fld>
            <a:endParaRPr lang="en-US"/>
          </a:p>
        </p:txBody>
      </p:sp>
    </p:spTree>
    <p:extLst>
      <p:ext uri="{BB962C8B-B14F-4D97-AF65-F5344CB8AC3E}">
        <p14:creationId xmlns:p14="http://schemas.microsoft.com/office/powerpoint/2010/main" val="94767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27</a:t>
            </a:fld>
            <a:endParaRPr lang="en-US"/>
          </a:p>
        </p:txBody>
      </p:sp>
    </p:spTree>
    <p:extLst>
      <p:ext uri="{BB962C8B-B14F-4D97-AF65-F5344CB8AC3E}">
        <p14:creationId xmlns:p14="http://schemas.microsoft.com/office/powerpoint/2010/main" val="148039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associative memory knows how to stored some patterns, but it does not know what information needs to be stored and when to store or retrieve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associative memory just stores all the patterns presented to it, it</a:t>
            </a:r>
          </a:p>
          <a:p>
            <a:r>
              <a:rPr lang="en-US" sz="1200" kern="1200" dirty="0">
                <a:solidFill>
                  <a:schemeClr val="tx1"/>
                </a:solidFill>
                <a:effectLst/>
                <a:latin typeface="+mn-lt"/>
                <a:ea typeface="+mn-ea"/>
                <a:cs typeface="+mn-cs"/>
              </a:rPr>
              <a:t>does not know how to bring information from the past to the current time; secondly, due to</a:t>
            </a:r>
          </a:p>
          <a:p>
            <a:r>
              <a:rPr lang="en-US" sz="1200" kern="1200" dirty="0">
                <a:solidFill>
                  <a:schemeClr val="tx1"/>
                </a:solidFill>
                <a:effectLst/>
                <a:latin typeface="+mn-lt"/>
                <a:ea typeface="+mn-ea"/>
                <a:cs typeface="+mn-cs"/>
              </a:rPr>
              <a:t>the update operation of </a:t>
            </a:r>
            <a:r>
              <a:rPr lang="en-US" sz="1200" kern="1200" dirty="0" err="1">
                <a:solidFill>
                  <a:schemeClr val="tx1"/>
                </a:solidFill>
                <a:effectLst/>
                <a:latin typeface="+mn-lt"/>
                <a:ea typeface="+mn-ea"/>
                <a:cs typeface="+mn-cs"/>
              </a:rPr>
              <a:t>hopfield</a:t>
            </a:r>
            <a:r>
              <a:rPr lang="en-US" sz="1200" kern="1200" dirty="0">
                <a:solidFill>
                  <a:schemeClr val="tx1"/>
                </a:solidFill>
                <a:effectLst/>
                <a:latin typeface="+mn-lt"/>
                <a:ea typeface="+mn-ea"/>
                <a:cs typeface="+mn-cs"/>
              </a:rPr>
              <a:t> network, it may not even reach a minimum before inputs are</a:t>
            </a:r>
          </a:p>
          <a:p>
            <a:r>
              <a:rPr lang="en-US" sz="1200" kern="1200" dirty="0">
                <a:solidFill>
                  <a:schemeClr val="tx1"/>
                </a:solidFill>
                <a:effectLst/>
                <a:latin typeface="+mn-lt"/>
                <a:ea typeface="+mn-ea"/>
                <a:cs typeface="+mn-cs"/>
              </a:rPr>
              <a:t>changed.</a:t>
            </a: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5</a:t>
            </a:fld>
            <a:endParaRPr lang="en-US"/>
          </a:p>
        </p:txBody>
      </p:sp>
    </p:spTree>
    <p:extLst>
      <p:ext uri="{BB962C8B-B14F-4D97-AF65-F5344CB8AC3E}">
        <p14:creationId xmlns:p14="http://schemas.microsoft.com/office/powerpoint/2010/main" val="155929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6</a:t>
            </a:fld>
            <a:endParaRPr lang="en-US"/>
          </a:p>
        </p:txBody>
      </p:sp>
    </p:spTree>
    <p:extLst>
      <p:ext uri="{BB962C8B-B14F-4D97-AF65-F5344CB8AC3E}">
        <p14:creationId xmlns:p14="http://schemas.microsoft.com/office/powerpoint/2010/main" val="37585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other words, associative memory just stores all the patterns presented to it, it</a:t>
            </a:r>
          </a:p>
          <a:p>
            <a:r>
              <a:rPr lang="en-US" sz="1200" kern="1200" dirty="0">
                <a:solidFill>
                  <a:schemeClr val="tx1"/>
                </a:solidFill>
                <a:effectLst/>
                <a:latin typeface="+mn-lt"/>
                <a:ea typeface="+mn-ea"/>
                <a:cs typeface="+mn-cs"/>
              </a:rPr>
              <a:t>does not know how to bring information from the past to the current time; secondly, due to</a:t>
            </a:r>
          </a:p>
          <a:p>
            <a:r>
              <a:rPr lang="en-US" sz="1200" kern="1200" dirty="0">
                <a:solidFill>
                  <a:schemeClr val="tx1"/>
                </a:solidFill>
                <a:effectLst/>
                <a:latin typeface="+mn-lt"/>
                <a:ea typeface="+mn-ea"/>
                <a:cs typeface="+mn-cs"/>
              </a:rPr>
              <a:t>the update operation of </a:t>
            </a:r>
            <a:r>
              <a:rPr lang="en-US" sz="1200" kern="1200" dirty="0" err="1">
                <a:solidFill>
                  <a:schemeClr val="tx1"/>
                </a:solidFill>
                <a:effectLst/>
                <a:latin typeface="+mn-lt"/>
                <a:ea typeface="+mn-ea"/>
                <a:cs typeface="+mn-cs"/>
              </a:rPr>
              <a:t>hopfield</a:t>
            </a:r>
            <a:r>
              <a:rPr lang="en-US" sz="1200" kern="1200" dirty="0">
                <a:solidFill>
                  <a:schemeClr val="tx1"/>
                </a:solidFill>
                <a:effectLst/>
                <a:latin typeface="+mn-lt"/>
                <a:ea typeface="+mn-ea"/>
                <a:cs typeface="+mn-cs"/>
              </a:rPr>
              <a:t> network, it may not even reach a minimum before inputs are</a:t>
            </a:r>
          </a:p>
          <a:p>
            <a:r>
              <a:rPr lang="en-US" sz="1200" kern="1200" dirty="0">
                <a:solidFill>
                  <a:schemeClr val="tx1"/>
                </a:solidFill>
                <a:effectLst/>
                <a:latin typeface="+mn-lt"/>
                <a:ea typeface="+mn-ea"/>
                <a:cs typeface="+mn-cs"/>
              </a:rPr>
              <a:t>changed.</a:t>
            </a: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7</a:t>
            </a:fld>
            <a:endParaRPr lang="en-US"/>
          </a:p>
        </p:txBody>
      </p:sp>
    </p:spTree>
    <p:extLst>
      <p:ext uri="{BB962C8B-B14F-4D97-AF65-F5344CB8AC3E}">
        <p14:creationId xmlns:p14="http://schemas.microsoft.com/office/powerpoint/2010/main" val="160352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The working</a:t>
            </a:r>
            <a:r>
              <a:rPr lang="zh-CN" altLang="en-US" dirty="0">
                <a:latin typeface="Helvetica" charset="0"/>
              </a:rPr>
              <a:t> </a:t>
            </a:r>
            <a:r>
              <a:rPr lang="en-US" dirty="0">
                <a:latin typeface="Helvetica" charset="0"/>
              </a:rPr>
              <a:t>mechanism of the underlying dynamic system is more like the way human solving with a</a:t>
            </a:r>
            <a:r>
              <a:rPr lang="zh-CN" altLang="en-US" dirty="0">
                <a:latin typeface="Helvetica" charset="0"/>
              </a:rPr>
              <a:t> </a:t>
            </a:r>
            <a:r>
              <a:rPr lang="en-US" dirty="0">
                <a:latin typeface="Helvetica" charset="0"/>
              </a:rPr>
              <a:t>sequence learning problem (When human make decisions or predictions, they usually ignor</a:t>
            </a:r>
            <a:r>
              <a:rPr lang="en-US" altLang="zh-CN" dirty="0">
                <a:latin typeface="Helvetica" charset="0"/>
              </a:rPr>
              <a:t>e</a:t>
            </a:r>
            <a:r>
              <a:rPr lang="zh-CN" altLang="en-US" dirty="0">
                <a:latin typeface="Helvetica" charset="0"/>
              </a:rPr>
              <a:t> </a:t>
            </a:r>
            <a:r>
              <a:rPr lang="en-US" altLang="zh-CN" dirty="0">
                <a:latin typeface="Helvetica" charset="0"/>
              </a:rPr>
              <a:t>u</a:t>
            </a:r>
            <a:r>
              <a:rPr lang="en-US" dirty="0">
                <a:latin typeface="Helvetica" charset="0"/>
              </a:rPr>
              <a:t>seless intermediate samples and recall relevant past events). </a:t>
            </a:r>
          </a:p>
          <a:p>
            <a:endParaRPr lang="en-US" dirty="0"/>
          </a:p>
          <a:p>
            <a:r>
              <a:rPr lang="en-US" dirty="0">
                <a:latin typeface="Helvetica" charset="0"/>
              </a:rPr>
              <a:t>. When the problem is posed in this way we</a:t>
            </a:r>
            <a:r>
              <a:rPr lang="zh-CN" altLang="en-US" dirty="0">
                <a:latin typeface="Helvetica" charset="0"/>
              </a:rPr>
              <a:t> </a:t>
            </a:r>
            <a:r>
              <a:rPr lang="en-US" dirty="0">
                <a:latin typeface="Helvetica" charset="0"/>
              </a:rPr>
              <a:t>immediately can see three fundamental steps in any memory system</a:t>
            </a:r>
          </a:p>
          <a:p>
            <a:endParaRPr lang="en-US" dirty="0">
              <a:latin typeface="Helvetica" charset="0"/>
            </a:endParaRPr>
          </a:p>
          <a:p>
            <a:endParaRPr lang="en-US" dirty="0">
              <a:latin typeface="Helvetica"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extracting useful events </a:t>
            </a:r>
            <a:r>
              <a:rPr lang="en-US" dirty="0" err="1">
                <a:latin typeface="Helvetica" charset="0"/>
              </a:rPr>
              <a:t>emi</a:t>
            </a:r>
            <a:r>
              <a:rPr lang="en-US" dirty="0">
                <a:latin typeface="Helvetica" charset="0"/>
              </a:rPr>
              <a:t> from the time series</a:t>
            </a:r>
            <a:r>
              <a:rPr lang="zh-CN" altLang="en-US" dirty="0">
                <a:latin typeface="Helvetica" charset="0"/>
              </a:rPr>
              <a:t> </a:t>
            </a:r>
            <a:r>
              <a:rPr lang="en-US" dirty="0">
                <a:latin typeface="Helvetica" charset="0"/>
              </a:rPr>
              <a:t>and storing them for future use.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 at each time step, the relevant events needs to be selected from the</a:t>
            </a:r>
            <a:r>
              <a:rPr lang="zh-CN" altLang="en-US" dirty="0">
                <a:latin typeface="Helvetica" charset="0"/>
              </a:rPr>
              <a:t> </a:t>
            </a:r>
            <a:r>
              <a:rPr lang="en-US" dirty="0">
                <a:latin typeface="Helvetica" charset="0"/>
              </a:rPr>
              <a:t>past stored events set.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how to</a:t>
            </a:r>
            <a:r>
              <a:rPr lang="zh-CN" altLang="en-US" dirty="0">
                <a:latin typeface="Helvetica" charset="0"/>
              </a:rPr>
              <a:t> </a:t>
            </a:r>
            <a:r>
              <a:rPr lang="en-US" dirty="0">
                <a:latin typeface="Helvetica" charset="0"/>
              </a:rPr>
              <a:t>stored least number of events to solve a specific task.</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charset="0"/>
            </a:endParaRP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8</a:t>
            </a:fld>
            <a:endParaRPr lang="en-US"/>
          </a:p>
        </p:txBody>
      </p:sp>
    </p:spTree>
    <p:extLst>
      <p:ext uri="{BB962C8B-B14F-4D97-AF65-F5344CB8AC3E}">
        <p14:creationId xmlns:p14="http://schemas.microsoft.com/office/powerpoint/2010/main" val="124603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charset="0"/>
            </a:endParaRP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9</a:t>
            </a:fld>
            <a:endParaRPr lang="en-US"/>
          </a:p>
        </p:txBody>
      </p:sp>
    </p:spTree>
    <p:extLst>
      <p:ext uri="{BB962C8B-B14F-4D97-AF65-F5344CB8AC3E}">
        <p14:creationId xmlns:p14="http://schemas.microsoft.com/office/powerpoint/2010/main" val="227541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 memory mixed all the past events in its hidden state. It can not recover these distinct events from the hidden state. Hence, the state can also be seen as one single compound event which is updated each time step,</a:t>
            </a: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11</a:t>
            </a:fld>
            <a:endParaRPr lang="en-US"/>
          </a:p>
        </p:txBody>
      </p:sp>
    </p:spTree>
    <p:extLst>
      <p:ext uri="{BB962C8B-B14F-4D97-AF65-F5344CB8AC3E}">
        <p14:creationId xmlns:p14="http://schemas.microsoft.com/office/powerpoint/2010/main" val="8738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It was the first memory network that had to address the problem of how to store and retrieve information from an external source to improve performance (through gating networks).</a:t>
            </a:r>
            <a:endParaRPr lang="en-US" dirty="0">
              <a:effectLst/>
              <a:latin typeface="Helvetica" charset="0"/>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other words, LSTM is capable of extracting a useful event at a specific time and storing it in an external memory which won’t be affected by the intermediate</a:t>
            </a:r>
            <a:r>
              <a:rPr lang="zh-CN" altLang="en-US" dirty="0"/>
              <a:t> </a:t>
            </a:r>
            <a:r>
              <a:rPr lang="en-US" dirty="0"/>
              <a:t>irrelevant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 By constructing this short path between long-term memory and the current state, LSTM performs much better than </a:t>
            </a:r>
            <a:r>
              <a:rPr lang="en-US" dirty="0" err="1">
                <a:latin typeface="Helvetica" charset="0"/>
              </a:rPr>
              <a:t>vRNN</a:t>
            </a:r>
            <a:r>
              <a:rPr lang="en-US" dirty="0">
                <a:latin typeface="Helvetica" charset="0"/>
              </a:rPr>
              <a:t> for sequences that skip intermediate values of time dependencies. This long-term memory can also be seen as the event extracted from the input time series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here the useful event happened at time m1 other than n − 1 as in</a:t>
            </a:r>
          </a:p>
          <a:p>
            <a:r>
              <a:rPr lang="en-US" sz="1200" kern="1200" dirty="0" err="1">
                <a:solidFill>
                  <a:schemeClr val="tx1"/>
                </a:solidFill>
                <a:effectLst/>
                <a:latin typeface="+mn-lt"/>
                <a:ea typeface="+mn-ea"/>
                <a:cs typeface="+mn-cs"/>
              </a:rPr>
              <a:t>vRNN</a:t>
            </a:r>
            <a:r>
              <a:rPr lang="en-US" sz="1200" kern="1200" dirty="0">
                <a:solidFill>
                  <a:schemeClr val="tx1"/>
                </a:solidFill>
                <a:effectLst/>
                <a:latin typeface="+mn-lt"/>
                <a:ea typeface="+mn-ea"/>
                <a:cs typeface="+mn-cs"/>
              </a:rPr>
              <a:t>(2–3).</a:t>
            </a:r>
          </a:p>
          <a:p>
            <a:endParaRPr lang="en-US" sz="1200" kern="1200" dirty="0">
              <a:solidFill>
                <a:schemeClr val="tx1"/>
              </a:solidFill>
              <a:effectLst/>
              <a:latin typeface="+mn-lt"/>
              <a:ea typeface="+mn-ea"/>
              <a:cs typeface="+mn-cs"/>
            </a:endParaRPr>
          </a:p>
          <a:p>
            <a:r>
              <a:rPr lang="en-US" dirty="0"/>
              <a:t>In other words, LSTM is capable of extracting a useful event at a specific time and</a:t>
            </a:r>
          </a:p>
          <a:p>
            <a:r>
              <a:rPr lang="en-US" dirty="0"/>
              <a:t>storing it in an external memory which won’t be affected by the intermediate</a:t>
            </a:r>
          </a:p>
          <a:p>
            <a:r>
              <a:rPr lang="en-US" dirty="0"/>
              <a:t>irrelevant information.</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13</a:t>
            </a:fld>
            <a:endParaRPr lang="en-US"/>
          </a:p>
        </p:txBody>
      </p:sp>
    </p:spTree>
    <p:extLst>
      <p:ext uri="{BB962C8B-B14F-4D97-AF65-F5344CB8AC3E}">
        <p14:creationId xmlns:p14="http://schemas.microsoft.com/office/powerpoint/2010/main" val="1943170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charset="0"/>
              </a:rPr>
              <a:t>where </a:t>
            </a:r>
            <a:r>
              <a:rPr lang="en-US" dirty="0" err="1">
                <a:latin typeface="Helvetica" charset="0"/>
              </a:rPr>
              <a:t>emi</a:t>
            </a:r>
            <a:r>
              <a:rPr lang="en-US" dirty="0">
                <a:latin typeface="Helvetica" charset="0"/>
              </a:rPr>
              <a:t> is the event stored on the top of stack. Compared Eq.(</a:t>
            </a:r>
            <a:r>
              <a:rPr lang="en-US" dirty="0">
                <a:solidFill>
                  <a:srgbClr val="0433FF"/>
                </a:solidFill>
                <a:latin typeface="Helvetica" charset="0"/>
              </a:rPr>
              <a:t>2–8</a:t>
            </a:r>
            <a:r>
              <a:rPr lang="en-US" dirty="0">
                <a:latin typeface="Helvetica" charset="0"/>
              </a:rPr>
              <a:t>) and</a:t>
            </a:r>
            <a:r>
              <a:rPr lang="zh-CN" altLang="en-US" baseline="0" dirty="0">
                <a:latin typeface="Helvetica" charset="0"/>
              </a:rPr>
              <a:t> </a:t>
            </a:r>
            <a:r>
              <a:rPr lang="en-US" dirty="0">
                <a:latin typeface="Helvetica" charset="0"/>
              </a:rPr>
              <a:t>Eq.(</a:t>
            </a:r>
            <a:r>
              <a:rPr lang="en-US" dirty="0">
                <a:solidFill>
                  <a:srgbClr val="0433FF"/>
                </a:solidFill>
                <a:latin typeface="Helvetica" charset="0"/>
              </a:rPr>
              <a:t>2–12</a:t>
            </a:r>
            <a:r>
              <a:rPr lang="en-US" dirty="0">
                <a:latin typeface="Helvetica" charset="0"/>
              </a:rPr>
              <a:t>), LSTM can be seen as a special case of the neural stack</a:t>
            </a:r>
            <a:endParaRPr lang="en-US" dirty="0">
              <a:effectLst/>
              <a:latin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Helvetica" charset="0"/>
              </a:rPr>
              <a:t>In contrast to LSTM, a neural stack can store more than one useful event in its external</a:t>
            </a:r>
            <a:r>
              <a:rPr lang="zh-CN" altLang="en-US" dirty="0">
                <a:latin typeface="Helvetica" charset="0"/>
              </a:rPr>
              <a:t> </a:t>
            </a:r>
            <a:r>
              <a:rPr lang="en-US" dirty="0">
                <a:latin typeface="Helvetica" charset="0"/>
              </a:rPr>
              <a:t>memory bank. </a:t>
            </a:r>
            <a:endParaRPr lang="en-US" dirty="0">
              <a:effectLst/>
              <a:latin typeface="Helvetica" charset="0"/>
            </a:endParaRPr>
          </a:p>
          <a:p>
            <a:endParaRPr lang="en-US" dirty="0"/>
          </a:p>
        </p:txBody>
      </p:sp>
      <p:sp>
        <p:nvSpPr>
          <p:cNvPr id="4" name="Slide Number Placeholder 3"/>
          <p:cNvSpPr>
            <a:spLocks noGrp="1"/>
          </p:cNvSpPr>
          <p:nvPr>
            <p:ph type="sldNum" sz="quarter" idx="10"/>
          </p:nvPr>
        </p:nvSpPr>
        <p:spPr/>
        <p:txBody>
          <a:bodyPr/>
          <a:lstStyle/>
          <a:p>
            <a:fld id="{D0494350-FB8D-A345-9B2E-7C0B5F545CEB}" type="slidenum">
              <a:rPr lang="en-US" smtClean="0"/>
              <a:t>15</a:t>
            </a:fld>
            <a:endParaRPr lang="en-US"/>
          </a:p>
        </p:txBody>
      </p:sp>
    </p:spTree>
    <p:extLst>
      <p:ext uri="{BB962C8B-B14F-4D97-AF65-F5344CB8AC3E}">
        <p14:creationId xmlns:p14="http://schemas.microsoft.com/office/powerpoint/2010/main" val="70552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00CFF9-237F-3D43-B835-C86A0E3A1C43}"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2063067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0CFF9-237F-3D43-B835-C86A0E3A1C43}"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985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0CFF9-237F-3D43-B835-C86A0E3A1C43}"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76749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00CFF9-237F-3D43-B835-C86A0E3A1C43}"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70855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00CFF9-237F-3D43-B835-C86A0E3A1C43}" type="datetimeFigureOut">
              <a:rPr lang="en-US" smtClean="0"/>
              <a:t>10/9/19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94630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00CFF9-237F-3D43-B835-C86A0E3A1C43}"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3188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00CFF9-237F-3D43-B835-C86A0E3A1C43}" type="datetimeFigureOut">
              <a:rPr lang="en-US" smtClean="0"/>
              <a:t>10/9/19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123837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00CFF9-237F-3D43-B835-C86A0E3A1C43}" type="datetimeFigureOut">
              <a:rPr lang="en-US" smtClean="0"/>
              <a:t>10/9/19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2076046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00CFF9-237F-3D43-B835-C86A0E3A1C43}" type="datetimeFigureOut">
              <a:rPr lang="en-US" smtClean="0"/>
              <a:t>10/9/19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1952259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00CFF9-237F-3D43-B835-C86A0E3A1C43}"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214387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00CFF9-237F-3D43-B835-C86A0E3A1C43}" type="datetimeFigureOut">
              <a:rPr lang="en-US" smtClean="0"/>
              <a:t>10/9/19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15F0FD-851A-814C-8334-3C4F5E7D7860}" type="slidenum">
              <a:rPr lang="en-US" smtClean="0"/>
              <a:t>‹#›</a:t>
            </a:fld>
            <a:endParaRPr lang="en-US"/>
          </a:p>
        </p:txBody>
      </p:sp>
    </p:spTree>
    <p:extLst>
      <p:ext uri="{BB962C8B-B14F-4D97-AF65-F5344CB8AC3E}">
        <p14:creationId xmlns:p14="http://schemas.microsoft.com/office/powerpoint/2010/main" val="18771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CFF9-237F-3D43-B835-C86A0E3A1C43}" type="datetimeFigureOut">
              <a:rPr lang="en-US" smtClean="0"/>
              <a:t>10/9/19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5F0FD-851A-814C-8334-3C4F5E7D7860}" type="slidenum">
              <a:rPr lang="en-US" smtClean="0"/>
              <a:t>‹#›</a:t>
            </a:fld>
            <a:endParaRPr lang="en-US"/>
          </a:p>
        </p:txBody>
      </p:sp>
    </p:spTree>
    <p:extLst>
      <p:ext uri="{BB962C8B-B14F-4D97-AF65-F5344CB8AC3E}">
        <p14:creationId xmlns:p14="http://schemas.microsoft.com/office/powerpoint/2010/main" val="183903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598" y="781737"/>
            <a:ext cx="10919035" cy="2387600"/>
          </a:xfrm>
        </p:spPr>
        <p:txBody>
          <a:bodyPr>
            <a:normAutofit fontScale="90000"/>
          </a:bodyPr>
          <a:lstStyle/>
          <a:p>
            <a:br>
              <a:rPr lang="en-US" dirty="0"/>
            </a:br>
            <a:r>
              <a:rPr lang="en-US" dirty="0"/>
              <a:t> A taxonomy of memory networks</a:t>
            </a:r>
            <a:br>
              <a:rPr lang="en-US" dirty="0"/>
            </a:br>
            <a:endParaRPr lang="en-US" dirty="0"/>
          </a:p>
        </p:txBody>
      </p:sp>
      <p:sp>
        <p:nvSpPr>
          <p:cNvPr id="3" name="Subtitle 2"/>
          <p:cNvSpPr>
            <a:spLocks noGrp="1"/>
          </p:cNvSpPr>
          <p:nvPr>
            <p:ph type="subTitle" idx="1"/>
          </p:nvPr>
        </p:nvSpPr>
        <p:spPr>
          <a:xfrm>
            <a:off x="1828800" y="3651793"/>
            <a:ext cx="8557800" cy="2042951"/>
          </a:xfrm>
        </p:spPr>
        <p:txBody>
          <a:bodyPr>
            <a:normAutofit/>
          </a:bodyPr>
          <a:lstStyle/>
          <a:p>
            <a:endParaRPr lang="en-US" dirty="0"/>
          </a:p>
          <a:p>
            <a:endParaRPr lang="en-US" dirty="0"/>
          </a:p>
        </p:txBody>
      </p:sp>
    </p:spTree>
    <p:extLst>
      <p:ext uri="{BB962C8B-B14F-4D97-AF65-F5344CB8AC3E}">
        <p14:creationId xmlns:p14="http://schemas.microsoft.com/office/powerpoint/2010/main" val="14512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t> Motivation  </a:t>
            </a:r>
          </a:p>
          <a:p>
            <a:pPr>
              <a:buFont typeface="Wingdings" charset="2"/>
              <a:buChar char="q"/>
            </a:pPr>
            <a:r>
              <a:rPr lang="en-US" dirty="0"/>
              <a:t> </a:t>
            </a:r>
            <a:r>
              <a:rPr lang="en-US" dirty="0">
                <a:solidFill>
                  <a:srgbClr val="C00000"/>
                </a:solidFill>
              </a:rPr>
              <a:t>Memory structure analysis for dynamic neural network</a:t>
            </a:r>
          </a:p>
          <a:p>
            <a:pPr lvl="1">
              <a:buFont typeface="Wingdings" charset="2"/>
              <a:buChar char="Ø"/>
            </a:pPr>
            <a:r>
              <a:rPr lang="en-US" sz="2800" dirty="0">
                <a:solidFill>
                  <a:srgbClr val="C00000"/>
                </a:solidFill>
              </a:rPr>
              <a:t> Memory structure analysis</a:t>
            </a:r>
          </a:p>
          <a:p>
            <a:pPr lvl="1">
              <a:buFont typeface="Wingdings" charset="2"/>
              <a:buChar char="Ø"/>
            </a:pPr>
            <a:r>
              <a:rPr lang="en-US" dirty="0"/>
              <a:t> </a:t>
            </a:r>
            <a:r>
              <a:rPr lang="en-US" sz="2800" dirty="0"/>
              <a:t>Memory network taxonomy</a:t>
            </a:r>
          </a:p>
          <a:p>
            <a:pPr lvl="1">
              <a:buFont typeface="Wingdings" charset="2"/>
              <a:buChar char="Ø"/>
            </a:pPr>
            <a:r>
              <a:rPr lang="zh-CN" altLang="en-US" sz="2800" dirty="0"/>
              <a:t> </a:t>
            </a:r>
            <a:r>
              <a:rPr lang="en-US" altLang="zh-CN" sz="2800" dirty="0"/>
              <a:t>Mapping</a:t>
            </a:r>
            <a:r>
              <a:rPr lang="zh-CN" altLang="en-US" sz="2800" dirty="0"/>
              <a:t> </a:t>
            </a:r>
            <a:r>
              <a:rPr lang="en-US" altLang="zh-CN" sz="2800" dirty="0"/>
              <a:t>from</a:t>
            </a:r>
            <a:r>
              <a:rPr lang="zh-CN" altLang="en-US" sz="2800" dirty="0"/>
              <a:t> </a:t>
            </a:r>
            <a:r>
              <a:rPr lang="en-US" altLang="zh-CN" sz="2800" dirty="0"/>
              <a:t>architecture</a:t>
            </a:r>
            <a:r>
              <a:rPr lang="zh-CN" altLang="en-US" sz="2800" dirty="0"/>
              <a:t> </a:t>
            </a:r>
            <a:r>
              <a:rPr lang="en-US" altLang="zh-CN" sz="2800" dirty="0"/>
              <a:t>to</a:t>
            </a:r>
            <a:r>
              <a:rPr lang="zh-CN" altLang="en-US" sz="2800" dirty="0"/>
              <a:t> </a:t>
            </a:r>
            <a:r>
              <a:rPr lang="en-US" altLang="zh-CN" sz="2800" dirty="0"/>
              <a:t>task</a:t>
            </a:r>
            <a:r>
              <a:rPr lang="zh-CN" altLang="en-US" sz="2800" dirty="0"/>
              <a:t> </a:t>
            </a:r>
            <a:r>
              <a:rPr lang="en-US" altLang="zh-CN" sz="2800" dirty="0"/>
              <a:t>types</a:t>
            </a:r>
            <a:endParaRPr lang="en-US" sz="2800" dirty="0"/>
          </a:p>
          <a:p>
            <a:pPr lvl="1">
              <a:buFont typeface="Wingdings" charset="2"/>
              <a:buChar char="Ø"/>
            </a:pPr>
            <a:r>
              <a:rPr lang="en-US" sz="2800" dirty="0"/>
              <a:t> Experiment</a:t>
            </a:r>
          </a:p>
          <a:p>
            <a:pPr>
              <a:buFont typeface="Wingdings" charset="2"/>
              <a:buChar char="q"/>
            </a:pPr>
            <a:r>
              <a:rPr lang="en-US" dirty="0"/>
              <a:t> Research plan</a:t>
            </a:r>
          </a:p>
        </p:txBody>
      </p:sp>
    </p:spTree>
    <p:extLst>
      <p:ext uri="{BB962C8B-B14F-4D97-AF65-F5344CB8AC3E}">
        <p14:creationId xmlns:p14="http://schemas.microsoft.com/office/powerpoint/2010/main" val="20823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1 vanilla RNN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068" y="4989256"/>
            <a:ext cx="2171065" cy="5713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601" y="1888998"/>
            <a:ext cx="4069368" cy="162774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348" y="1216125"/>
            <a:ext cx="7042010" cy="5277569"/>
          </a:xfrm>
          <a:prstGeom prst="rect">
            <a:avLst/>
          </a:prstGeom>
        </p:spPr>
      </p:pic>
      <p:sp>
        <p:nvSpPr>
          <p:cNvPr id="4" name="Rectangle 3"/>
          <p:cNvSpPr/>
          <p:nvPr/>
        </p:nvSpPr>
        <p:spPr>
          <a:xfrm>
            <a:off x="7394070" y="3860742"/>
            <a:ext cx="4250062" cy="8383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5606" y="4083985"/>
            <a:ext cx="4023363" cy="479529"/>
          </a:xfrm>
          <a:prstGeom prst="rect">
            <a:avLst/>
          </a:prstGeom>
        </p:spPr>
      </p:pic>
    </p:spTree>
    <p:extLst>
      <p:ext uri="{BB962C8B-B14F-4D97-AF65-F5344CB8AC3E}">
        <p14:creationId xmlns:p14="http://schemas.microsoft.com/office/powerpoint/2010/main" val="237163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2 LSTM</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7810" y="3014226"/>
            <a:ext cx="5664190" cy="234485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6209"/>
            <a:ext cx="6650182" cy="4650583"/>
          </a:xfrm>
          <a:prstGeom prst="rect">
            <a:avLst/>
          </a:prstGeom>
        </p:spPr>
      </p:pic>
    </p:spTree>
    <p:extLst>
      <p:ext uri="{BB962C8B-B14F-4D97-AF65-F5344CB8AC3E}">
        <p14:creationId xmlns:p14="http://schemas.microsoft.com/office/powerpoint/2010/main" val="84485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2 LSTM</a:t>
            </a:r>
          </a:p>
        </p:txBody>
      </p:sp>
      <p:pic>
        <p:nvPicPr>
          <p:cNvPr id="10"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4950530"/>
            <a:ext cx="12252104" cy="1127423"/>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7"/>
            <a:ext cx="5905500" cy="2476500"/>
          </a:xfrm>
          <a:prstGeom prst="rect">
            <a:avLst/>
          </a:prstGeom>
        </p:spPr>
      </p:pic>
      <p:sp>
        <p:nvSpPr>
          <p:cNvPr id="9" name="Rectangle 8"/>
          <p:cNvSpPr/>
          <p:nvPr/>
        </p:nvSpPr>
        <p:spPr>
          <a:xfrm>
            <a:off x="7046828" y="2599106"/>
            <a:ext cx="4250062" cy="8383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8364" y="2822349"/>
            <a:ext cx="4023363" cy="47952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2748" y="3566659"/>
            <a:ext cx="1939805" cy="518562"/>
          </a:xfrm>
          <a:prstGeom prst="rect">
            <a:avLst/>
          </a:prstGeom>
        </p:spPr>
      </p:pic>
    </p:spTree>
    <p:extLst>
      <p:ext uri="{BB962C8B-B14F-4D97-AF65-F5344CB8AC3E}">
        <p14:creationId xmlns:p14="http://schemas.microsoft.com/office/powerpoint/2010/main" val="143659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3 Neural stack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0159"/>
            <a:ext cx="6601562" cy="499447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856" y="4509342"/>
            <a:ext cx="1639876" cy="4983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6448" y="3915291"/>
            <a:ext cx="3639400" cy="4842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296" y="2905179"/>
            <a:ext cx="6651704" cy="682545"/>
          </a:xfrm>
          <a:prstGeom prst="rect">
            <a:avLst/>
          </a:prstGeom>
        </p:spPr>
      </p:pic>
    </p:spTree>
    <p:extLst>
      <p:ext uri="{BB962C8B-B14F-4D97-AF65-F5344CB8AC3E}">
        <p14:creationId xmlns:p14="http://schemas.microsoft.com/office/powerpoint/2010/main" val="20890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3 Neural stack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1484" y="4733360"/>
            <a:ext cx="1907251" cy="5098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0" y="1629349"/>
            <a:ext cx="6966088" cy="254236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478" y="5386139"/>
            <a:ext cx="11939641" cy="1322890"/>
          </a:xfrm>
          <a:prstGeom prst="rect">
            <a:avLst/>
          </a:prstGeom>
        </p:spPr>
      </p:pic>
      <p:sp>
        <p:nvSpPr>
          <p:cNvPr id="9" name="Rectangle 8"/>
          <p:cNvSpPr/>
          <p:nvPr/>
        </p:nvSpPr>
        <p:spPr>
          <a:xfrm>
            <a:off x="7391001" y="2734052"/>
            <a:ext cx="4250062" cy="8383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537" y="2957295"/>
            <a:ext cx="4023363" cy="479529"/>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5506" y="3674122"/>
            <a:ext cx="4226689" cy="970380"/>
          </a:xfrm>
          <a:prstGeom prst="rect">
            <a:avLst/>
          </a:prstGeom>
        </p:spPr>
      </p:pic>
    </p:spTree>
    <p:extLst>
      <p:ext uri="{BB962C8B-B14F-4D97-AF65-F5344CB8AC3E}">
        <p14:creationId xmlns:p14="http://schemas.microsoft.com/office/powerpoint/2010/main" val="13570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4 Neural 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95" y="1472349"/>
            <a:ext cx="6545191" cy="52110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801" y="3044142"/>
            <a:ext cx="3177848" cy="10443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231" y="4169476"/>
            <a:ext cx="5162441" cy="100440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930" y="5471345"/>
            <a:ext cx="5024773" cy="582215"/>
          </a:xfrm>
          <a:prstGeom prst="rect">
            <a:avLst/>
          </a:prstGeom>
        </p:spPr>
      </p:pic>
    </p:spTree>
    <p:extLst>
      <p:ext uri="{BB962C8B-B14F-4D97-AF65-F5344CB8AC3E}">
        <p14:creationId xmlns:p14="http://schemas.microsoft.com/office/powerpoint/2010/main" val="107174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148" y="2650603"/>
            <a:ext cx="8560899" cy="807559"/>
          </a:xfrm>
          <a:prstGeom prst="rect">
            <a:avLst/>
          </a:prstGeom>
        </p:spPr>
      </p:pic>
      <p:sp>
        <p:nvSpPr>
          <p:cNvPr id="9" name="Rectangle 8"/>
          <p:cNvSpPr/>
          <p:nvPr/>
        </p:nvSpPr>
        <p:spPr>
          <a:xfrm>
            <a:off x="7299098" y="2685328"/>
            <a:ext cx="4321884" cy="85456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p:txBody>
          <a:bodyPr/>
          <a:lstStyle/>
          <a:p>
            <a:r>
              <a:rPr lang="en-US" dirty="0"/>
              <a:t>Memory structure analysis: 4 Neural RAM</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857" y="1438946"/>
            <a:ext cx="6616700" cy="30607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681" y="3656777"/>
            <a:ext cx="4071301" cy="761300"/>
          </a:xfrm>
          <a:prstGeom prst="rect">
            <a:avLst/>
          </a:prstGeom>
        </p:spPr>
      </p:pic>
    </p:spTree>
    <p:extLst>
      <p:ext uri="{BB962C8B-B14F-4D97-AF65-F5344CB8AC3E}">
        <p14:creationId xmlns:p14="http://schemas.microsoft.com/office/powerpoint/2010/main" val="47792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81" y="1608882"/>
            <a:ext cx="11690681" cy="2854319"/>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23" y="4502554"/>
            <a:ext cx="11492395" cy="706054"/>
          </a:xfrm>
          <a:prstGeom prst="rect">
            <a:avLst/>
          </a:prstGeom>
        </p:spPr>
      </p:pic>
    </p:spTree>
    <p:extLst>
      <p:ext uri="{BB962C8B-B14F-4D97-AF65-F5344CB8AC3E}">
        <p14:creationId xmlns:p14="http://schemas.microsoft.com/office/powerpoint/2010/main" val="195060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t> Motivation  </a:t>
            </a:r>
          </a:p>
          <a:p>
            <a:pPr>
              <a:buFont typeface="Wingdings" charset="2"/>
              <a:buChar char="q"/>
            </a:pPr>
            <a:r>
              <a:rPr lang="en-US" dirty="0"/>
              <a:t> Memory structure analysis for dynamic neural network</a:t>
            </a:r>
          </a:p>
          <a:p>
            <a:pPr lvl="1">
              <a:buFont typeface="Wingdings" charset="2"/>
              <a:buChar char="Ø"/>
            </a:pPr>
            <a:r>
              <a:rPr lang="en-US" dirty="0"/>
              <a:t> </a:t>
            </a:r>
            <a:r>
              <a:rPr lang="en-US" sz="2800" dirty="0"/>
              <a:t>Memory structure analysis</a:t>
            </a:r>
          </a:p>
          <a:p>
            <a:pPr lvl="1">
              <a:buFont typeface="Wingdings" charset="2"/>
              <a:buChar char="Ø"/>
            </a:pPr>
            <a:r>
              <a:rPr lang="en-US" sz="2800" dirty="0"/>
              <a:t> </a:t>
            </a:r>
            <a:r>
              <a:rPr lang="en-US" sz="2800" dirty="0">
                <a:solidFill>
                  <a:srgbClr val="C00000"/>
                </a:solidFill>
              </a:rPr>
              <a:t>Memory network taxonomy</a:t>
            </a:r>
          </a:p>
          <a:p>
            <a:pPr lvl="1">
              <a:buFont typeface="Wingdings" charset="2"/>
              <a:buChar char="Ø"/>
            </a:pPr>
            <a:r>
              <a:rPr lang="zh-CN" altLang="en-US" sz="2800" dirty="0"/>
              <a:t> </a:t>
            </a:r>
            <a:r>
              <a:rPr lang="en-US" altLang="zh-CN" sz="2800" dirty="0"/>
              <a:t>Mapping</a:t>
            </a:r>
            <a:r>
              <a:rPr lang="zh-CN" altLang="en-US" sz="2800" dirty="0"/>
              <a:t> </a:t>
            </a:r>
            <a:r>
              <a:rPr lang="en-US" altLang="zh-CN" sz="2800" dirty="0"/>
              <a:t>from</a:t>
            </a:r>
            <a:r>
              <a:rPr lang="zh-CN" altLang="en-US" sz="2800" dirty="0"/>
              <a:t> </a:t>
            </a:r>
            <a:r>
              <a:rPr lang="en-US" altLang="zh-CN" sz="2800" dirty="0"/>
              <a:t>architecture</a:t>
            </a:r>
            <a:r>
              <a:rPr lang="zh-CN" altLang="en-US" sz="2800" dirty="0"/>
              <a:t> </a:t>
            </a:r>
            <a:r>
              <a:rPr lang="en-US" altLang="zh-CN" sz="2800" dirty="0"/>
              <a:t>to</a:t>
            </a:r>
            <a:r>
              <a:rPr lang="zh-CN" altLang="en-US" sz="2800" dirty="0"/>
              <a:t> </a:t>
            </a:r>
            <a:r>
              <a:rPr lang="en-US" altLang="zh-CN" sz="2800" dirty="0"/>
              <a:t>task</a:t>
            </a:r>
            <a:r>
              <a:rPr lang="zh-CN" altLang="en-US" sz="2800" dirty="0"/>
              <a:t> </a:t>
            </a:r>
            <a:r>
              <a:rPr lang="en-US" altLang="zh-CN" sz="2800" dirty="0"/>
              <a:t>types</a:t>
            </a:r>
            <a:endParaRPr lang="en-US" sz="2800" dirty="0"/>
          </a:p>
          <a:p>
            <a:pPr lvl="1">
              <a:buFont typeface="Wingdings" charset="2"/>
              <a:buChar char="Ø"/>
            </a:pPr>
            <a:r>
              <a:rPr lang="en-US" sz="2800" dirty="0"/>
              <a:t> Experiment</a:t>
            </a:r>
          </a:p>
          <a:p>
            <a:pPr>
              <a:buFont typeface="Wingdings" charset="2"/>
              <a:buChar char="q"/>
            </a:pPr>
            <a:r>
              <a:rPr lang="en-US" dirty="0"/>
              <a:t> Research plan</a:t>
            </a:r>
          </a:p>
        </p:txBody>
      </p:sp>
    </p:spTree>
    <p:extLst>
      <p:ext uri="{BB962C8B-B14F-4D97-AF65-F5344CB8AC3E}">
        <p14:creationId xmlns:p14="http://schemas.microsoft.com/office/powerpoint/2010/main" val="6411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solidFill>
                  <a:srgbClr val="C00000"/>
                </a:solidFill>
              </a:rPr>
              <a:t> Motivation  </a:t>
            </a:r>
          </a:p>
          <a:p>
            <a:pPr>
              <a:buFont typeface="Wingdings" charset="2"/>
              <a:buChar char="q"/>
            </a:pPr>
            <a:r>
              <a:rPr lang="en-US" dirty="0"/>
              <a:t> Memory structure analysis for dynamic neural network</a:t>
            </a:r>
          </a:p>
          <a:p>
            <a:pPr lvl="1">
              <a:buFont typeface="Wingdings" charset="2"/>
              <a:buChar char="Ø"/>
            </a:pPr>
            <a:r>
              <a:rPr lang="en-US" dirty="0"/>
              <a:t> </a:t>
            </a:r>
            <a:r>
              <a:rPr lang="en-US" sz="2800" dirty="0"/>
              <a:t>Memory structure analysis</a:t>
            </a:r>
          </a:p>
          <a:p>
            <a:pPr lvl="1">
              <a:buFont typeface="Wingdings" charset="2"/>
              <a:buChar char="Ø"/>
            </a:pPr>
            <a:r>
              <a:rPr lang="en-US" sz="2800" dirty="0"/>
              <a:t> Memory network taxonomy</a:t>
            </a:r>
          </a:p>
          <a:p>
            <a:pPr lvl="1">
              <a:buFont typeface="Wingdings" charset="2"/>
              <a:buChar char="Ø"/>
            </a:pPr>
            <a:r>
              <a:rPr lang="zh-CN" altLang="en-US" sz="2800" dirty="0"/>
              <a:t> </a:t>
            </a:r>
            <a:r>
              <a:rPr lang="en-US" altLang="zh-CN" sz="2800" dirty="0"/>
              <a:t>Mapping</a:t>
            </a:r>
            <a:r>
              <a:rPr lang="zh-CN" altLang="en-US" sz="2800" dirty="0"/>
              <a:t> </a:t>
            </a:r>
            <a:r>
              <a:rPr lang="en-US" altLang="zh-CN" sz="2800" dirty="0"/>
              <a:t>from</a:t>
            </a:r>
            <a:r>
              <a:rPr lang="zh-CN" altLang="en-US" sz="2800" dirty="0"/>
              <a:t> </a:t>
            </a:r>
            <a:r>
              <a:rPr lang="en-US" altLang="zh-CN" sz="2800" dirty="0"/>
              <a:t>architecture</a:t>
            </a:r>
            <a:r>
              <a:rPr lang="zh-CN" altLang="en-US" sz="2800" dirty="0"/>
              <a:t> </a:t>
            </a:r>
            <a:r>
              <a:rPr lang="en-US" altLang="zh-CN" sz="2800" dirty="0"/>
              <a:t>to</a:t>
            </a:r>
            <a:r>
              <a:rPr lang="zh-CN" altLang="en-US" sz="2800" dirty="0"/>
              <a:t> </a:t>
            </a:r>
            <a:r>
              <a:rPr lang="en-US" altLang="zh-CN" sz="2800" dirty="0"/>
              <a:t>task</a:t>
            </a:r>
            <a:r>
              <a:rPr lang="zh-CN" altLang="en-US" sz="2800" dirty="0"/>
              <a:t> </a:t>
            </a:r>
            <a:r>
              <a:rPr lang="en-US" altLang="zh-CN" sz="2800" dirty="0"/>
              <a:t>types</a:t>
            </a:r>
            <a:endParaRPr lang="en-US" sz="2800" dirty="0"/>
          </a:p>
          <a:p>
            <a:pPr lvl="1">
              <a:buFont typeface="Wingdings" charset="2"/>
              <a:buChar char="Ø"/>
            </a:pPr>
            <a:r>
              <a:rPr lang="en-US" sz="2800" dirty="0"/>
              <a:t> Experiment</a:t>
            </a:r>
          </a:p>
          <a:p>
            <a:pPr>
              <a:buFont typeface="Wingdings" charset="2"/>
              <a:buChar char="q"/>
            </a:pPr>
            <a:r>
              <a:rPr lang="en-US" dirty="0"/>
              <a:t> Research plan</a:t>
            </a:r>
          </a:p>
        </p:txBody>
      </p:sp>
    </p:spTree>
    <p:extLst>
      <p:ext uri="{BB962C8B-B14F-4D97-AF65-F5344CB8AC3E}">
        <p14:creationId xmlns:p14="http://schemas.microsoft.com/office/powerpoint/2010/main" val="1024757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124-4087-40B9-917B-3E0A26AECFE7}"/>
              </a:ext>
            </a:extLst>
          </p:cNvPr>
          <p:cNvSpPr>
            <a:spLocks noGrp="1"/>
          </p:cNvSpPr>
          <p:nvPr>
            <p:ph type="title"/>
          </p:nvPr>
        </p:nvSpPr>
        <p:spPr>
          <a:xfrm>
            <a:off x="595132" y="202562"/>
            <a:ext cx="10515600" cy="1325563"/>
          </a:xfrm>
        </p:spPr>
        <p:txBody>
          <a:bodyPr/>
          <a:lstStyle/>
          <a:p>
            <a:r>
              <a:rPr lang="en-US" altLang="zh-CN" dirty="0"/>
              <a:t>Neural</a:t>
            </a:r>
            <a:r>
              <a:rPr lang="zh-CN" altLang="en-US" dirty="0"/>
              <a:t> </a:t>
            </a:r>
            <a:r>
              <a:rPr lang="en-US" altLang="zh-CN" dirty="0"/>
              <a:t>network</a:t>
            </a:r>
            <a:r>
              <a:rPr lang="zh-CN" altLang="en-US" dirty="0"/>
              <a:t> </a:t>
            </a:r>
            <a:r>
              <a:rPr lang="en-US" altLang="zh-CN" dirty="0"/>
              <a:t>taxonomy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18" y="4004843"/>
            <a:ext cx="11702388" cy="30540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050" y="593720"/>
            <a:ext cx="4899949" cy="3178059"/>
          </a:xfrm>
          <a:prstGeom prst="rect">
            <a:avLst/>
          </a:prstGeom>
        </p:spPr>
      </p:pic>
      <p:sp>
        <p:nvSpPr>
          <p:cNvPr id="8" name="Rectangle 7"/>
          <p:cNvSpPr/>
          <p:nvPr/>
        </p:nvSpPr>
        <p:spPr>
          <a:xfrm>
            <a:off x="185195" y="1466840"/>
            <a:ext cx="7326775" cy="2677656"/>
          </a:xfrm>
          <a:prstGeom prst="rect">
            <a:avLst/>
          </a:prstGeom>
        </p:spPr>
        <p:txBody>
          <a:bodyPr wrap="square">
            <a:spAutoFit/>
          </a:bodyPr>
          <a:lstStyle/>
          <a:p>
            <a:r>
              <a:rPr lang="en-US" sz="2800" dirty="0" err="1"/>
              <a:t>vRNN</a:t>
            </a:r>
            <a:r>
              <a:rPr lang="zh-CN" altLang="en-US" sz="2800" dirty="0"/>
              <a:t> </a:t>
            </a:r>
            <a:r>
              <a:rPr lang="en-US" altLang="zh-CN" sz="2800" dirty="0"/>
              <a:t>class:</a:t>
            </a:r>
            <a:r>
              <a:rPr lang="en-US" sz="2800" dirty="0"/>
              <a:t> IRNN</a:t>
            </a:r>
            <a:r>
              <a:rPr lang="en-US" altLang="zh-CN" sz="2800" dirty="0"/>
              <a:t>,</a:t>
            </a:r>
            <a:r>
              <a:rPr lang="en-US" sz="2800" dirty="0"/>
              <a:t> the highway</a:t>
            </a:r>
            <a:r>
              <a:rPr lang="zh-CN" altLang="en-US" sz="2800" dirty="0"/>
              <a:t> </a:t>
            </a:r>
            <a:r>
              <a:rPr lang="en-US" sz="2800" dirty="0"/>
              <a:t>network  </a:t>
            </a:r>
          </a:p>
          <a:p>
            <a:r>
              <a:rPr lang="en-US" sz="2800" dirty="0"/>
              <a:t>LSTM</a:t>
            </a:r>
            <a:r>
              <a:rPr lang="zh-CN" altLang="en-US" sz="2800" dirty="0"/>
              <a:t> </a:t>
            </a:r>
            <a:r>
              <a:rPr lang="en-US" altLang="zh-CN" sz="2800" dirty="0"/>
              <a:t>class:</a:t>
            </a:r>
            <a:r>
              <a:rPr lang="zh-CN" altLang="en-US" sz="2800" dirty="0"/>
              <a:t> </a:t>
            </a:r>
            <a:r>
              <a:rPr lang="en-US" sz="2800" dirty="0"/>
              <a:t>GRU and the peephole network </a:t>
            </a:r>
          </a:p>
          <a:p>
            <a:r>
              <a:rPr lang="en-US" sz="2800" dirty="0"/>
              <a:t>The neural stack class</a:t>
            </a:r>
            <a:r>
              <a:rPr lang="en-US" altLang="zh-CN" sz="2800" dirty="0"/>
              <a:t>:</a:t>
            </a:r>
            <a:r>
              <a:rPr lang="en-US" sz="2800" dirty="0"/>
              <a:t> the architecture in Sun (1993); Sun et al. (2017);</a:t>
            </a:r>
            <a:r>
              <a:rPr lang="zh-CN" altLang="en-US" sz="2800" dirty="0"/>
              <a:t> </a:t>
            </a:r>
            <a:r>
              <a:rPr lang="en-US" sz="2800" dirty="0" err="1"/>
              <a:t>Joulin</a:t>
            </a:r>
            <a:r>
              <a:rPr lang="en-US" sz="2800" dirty="0"/>
              <a:t> &amp; </a:t>
            </a:r>
            <a:r>
              <a:rPr lang="en-US" sz="2800" dirty="0" err="1"/>
              <a:t>Mikolov</a:t>
            </a:r>
            <a:r>
              <a:rPr lang="en-US" sz="2800" dirty="0"/>
              <a:t> (2015); </a:t>
            </a:r>
            <a:r>
              <a:rPr lang="en-US" sz="2800" dirty="0" err="1"/>
              <a:t>Grefenstette</a:t>
            </a:r>
            <a:r>
              <a:rPr lang="en-US" sz="2800" dirty="0"/>
              <a:t> et al. (2015), </a:t>
            </a:r>
          </a:p>
          <a:p>
            <a:r>
              <a:rPr lang="en-US" sz="2800" dirty="0"/>
              <a:t>neural RAM class</a:t>
            </a:r>
            <a:r>
              <a:rPr lang="en-US" altLang="zh-CN" sz="2800" dirty="0"/>
              <a:t>:</a:t>
            </a:r>
            <a:r>
              <a:rPr lang="zh-CN" altLang="en-US" sz="2800" dirty="0"/>
              <a:t> </a:t>
            </a:r>
            <a:r>
              <a:rPr lang="en-US" sz="2800" dirty="0"/>
              <a:t>NTM, DNC</a:t>
            </a:r>
            <a:r>
              <a:rPr lang="en-US" altLang="zh-CN" sz="2800" dirty="0"/>
              <a:t>,</a:t>
            </a:r>
            <a:r>
              <a:rPr lang="en-US" sz="2800" dirty="0"/>
              <a:t> enhanced LSTM</a:t>
            </a:r>
            <a:r>
              <a:rPr lang="mr-IN" altLang="zh-CN" sz="2800" dirty="0"/>
              <a:t>…</a:t>
            </a:r>
            <a:endParaRPr lang="en-US" sz="2800" dirty="0"/>
          </a:p>
        </p:txBody>
      </p:sp>
    </p:spTree>
    <p:extLst>
      <p:ext uri="{BB962C8B-B14F-4D97-AF65-F5344CB8AC3E}">
        <p14:creationId xmlns:p14="http://schemas.microsoft.com/office/powerpoint/2010/main" val="163789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t> Motivation  </a:t>
            </a:r>
          </a:p>
          <a:p>
            <a:pPr>
              <a:buFont typeface="Wingdings" charset="2"/>
              <a:buChar char="q"/>
            </a:pPr>
            <a:r>
              <a:rPr lang="en-US" dirty="0"/>
              <a:t> Research plan</a:t>
            </a:r>
          </a:p>
          <a:p>
            <a:pPr>
              <a:buFont typeface="Wingdings" charset="2"/>
              <a:buChar char="q"/>
            </a:pPr>
            <a:r>
              <a:rPr lang="en-US" dirty="0"/>
              <a:t> Memory structure analysis for dynamic neural network</a:t>
            </a:r>
          </a:p>
          <a:p>
            <a:pPr lvl="1">
              <a:buFont typeface="Wingdings" charset="2"/>
              <a:buChar char="Ø"/>
            </a:pPr>
            <a:r>
              <a:rPr lang="en-US" dirty="0"/>
              <a:t> </a:t>
            </a:r>
            <a:r>
              <a:rPr lang="en-US" sz="2800" dirty="0"/>
              <a:t>Memory structure analysis</a:t>
            </a:r>
          </a:p>
          <a:p>
            <a:pPr lvl="1">
              <a:buFont typeface="Wingdings" charset="2"/>
              <a:buChar char="Ø"/>
            </a:pPr>
            <a:r>
              <a:rPr lang="en-US" sz="2800" dirty="0"/>
              <a:t> Memory network taxonomy</a:t>
            </a:r>
          </a:p>
          <a:p>
            <a:pPr lvl="1">
              <a:buFont typeface="Wingdings" charset="2"/>
              <a:buChar char="Ø"/>
            </a:pPr>
            <a:r>
              <a:rPr lang="zh-CN" altLang="en-US" dirty="0"/>
              <a:t> </a:t>
            </a:r>
            <a:r>
              <a:rPr lang="en-US" altLang="zh-CN" dirty="0">
                <a:solidFill>
                  <a:srgbClr val="C00000"/>
                </a:solidFill>
              </a:rPr>
              <a:t>Mapping</a:t>
            </a:r>
            <a:r>
              <a:rPr lang="zh-CN" altLang="en-US" dirty="0">
                <a:solidFill>
                  <a:srgbClr val="C00000"/>
                </a:solidFill>
              </a:rPr>
              <a:t> </a:t>
            </a:r>
            <a:r>
              <a:rPr lang="en-US" altLang="zh-CN" dirty="0">
                <a:solidFill>
                  <a:srgbClr val="C00000"/>
                </a:solidFill>
              </a:rPr>
              <a:t>from</a:t>
            </a:r>
            <a:r>
              <a:rPr lang="zh-CN" altLang="en-US" dirty="0">
                <a:solidFill>
                  <a:srgbClr val="C00000"/>
                </a:solidFill>
              </a:rPr>
              <a:t> </a:t>
            </a:r>
            <a:r>
              <a:rPr lang="en-US" altLang="zh-CN" dirty="0">
                <a:solidFill>
                  <a:srgbClr val="C00000"/>
                </a:solidFill>
              </a:rPr>
              <a:t>architecture</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task</a:t>
            </a:r>
            <a:r>
              <a:rPr lang="zh-CN" altLang="en-US" dirty="0">
                <a:solidFill>
                  <a:srgbClr val="C00000"/>
                </a:solidFill>
              </a:rPr>
              <a:t> </a:t>
            </a:r>
            <a:r>
              <a:rPr lang="en-US" altLang="zh-CN" dirty="0">
                <a:solidFill>
                  <a:srgbClr val="C00000"/>
                </a:solidFill>
              </a:rPr>
              <a:t>types</a:t>
            </a:r>
            <a:endParaRPr lang="en-US" dirty="0">
              <a:solidFill>
                <a:srgbClr val="C00000"/>
              </a:solidFill>
            </a:endParaRPr>
          </a:p>
          <a:p>
            <a:pPr lvl="1">
              <a:buFont typeface="Wingdings" charset="2"/>
              <a:buChar char="Ø"/>
            </a:pPr>
            <a:r>
              <a:rPr lang="en-US" dirty="0"/>
              <a:t> </a:t>
            </a:r>
            <a:r>
              <a:rPr lang="en-US" sz="2800" dirty="0"/>
              <a:t>Experiment</a:t>
            </a:r>
          </a:p>
        </p:txBody>
      </p:sp>
    </p:spTree>
    <p:extLst>
      <p:ext uri="{BB962C8B-B14F-4D97-AF65-F5344CB8AC3E}">
        <p14:creationId xmlns:p14="http://schemas.microsoft.com/office/powerpoint/2010/main" val="156959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56" y="500062"/>
            <a:ext cx="10515600" cy="1325563"/>
          </a:xfrm>
        </p:spPr>
        <p:txBody>
          <a:bodyPr>
            <a:normAutofit/>
          </a:bodyPr>
          <a:lstStyle/>
          <a:p>
            <a:r>
              <a:rPr lang="en-US" sz="4000" dirty="0"/>
              <a:t>MAPPING FROM NETWORK TYPES TO TASK TYPES</a:t>
            </a:r>
          </a:p>
        </p:txBody>
      </p:sp>
      <p:sp>
        <p:nvSpPr>
          <p:cNvPr id="3" name="Content Placeholder 2"/>
          <p:cNvSpPr>
            <a:spLocks noGrp="1"/>
          </p:cNvSpPr>
          <p:nvPr>
            <p:ph idx="1"/>
          </p:nvPr>
        </p:nvSpPr>
        <p:spPr/>
        <p:txBody>
          <a:bodyPr/>
          <a:lstStyle/>
          <a:p>
            <a:r>
              <a:rPr lang="en-US" altLang="zh-CN" dirty="0"/>
              <a:t>Counting</a:t>
            </a:r>
          </a:p>
          <a:p>
            <a:r>
              <a:rPr lang="en-US" altLang="zh-CN" dirty="0"/>
              <a:t>Counting</a:t>
            </a:r>
            <a:r>
              <a:rPr lang="zh-CN" altLang="en-US" dirty="0"/>
              <a:t> </a:t>
            </a:r>
            <a:r>
              <a:rPr lang="en-US" altLang="zh-CN" dirty="0"/>
              <a:t>with</a:t>
            </a:r>
            <a:r>
              <a:rPr lang="zh-CN" altLang="en-US" dirty="0"/>
              <a:t> </a:t>
            </a:r>
            <a:r>
              <a:rPr lang="en-US" altLang="zh-CN" dirty="0"/>
              <a:t>inference</a:t>
            </a:r>
          </a:p>
          <a:p>
            <a:r>
              <a:rPr lang="en-US" altLang="zh-CN" dirty="0"/>
              <a:t>Reversing</a:t>
            </a:r>
          </a:p>
          <a:p>
            <a:r>
              <a:rPr lang="en-US" altLang="zh-CN" dirty="0"/>
              <a:t>Repeat</a:t>
            </a:r>
            <a:r>
              <a:rPr lang="zh-CN" altLang="en-US" dirty="0"/>
              <a:t> </a:t>
            </a:r>
            <a:r>
              <a:rPr lang="en-US" altLang="zh-CN" dirty="0"/>
              <a:t>copying</a:t>
            </a:r>
          </a:p>
          <a:p>
            <a:endParaRPr lang="en-US" dirty="0"/>
          </a:p>
        </p:txBody>
      </p:sp>
    </p:spTree>
    <p:extLst>
      <p:ext uri="{BB962C8B-B14F-4D97-AF65-F5344CB8AC3E}">
        <p14:creationId xmlns:p14="http://schemas.microsoft.com/office/powerpoint/2010/main" val="494079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681-C36F-4A52-BD0B-07F401437F66}"/>
              </a:ext>
            </a:extLst>
          </p:cNvPr>
          <p:cNvSpPr>
            <a:spLocks noGrp="1"/>
          </p:cNvSpPr>
          <p:nvPr>
            <p:ph type="title"/>
          </p:nvPr>
        </p:nvSpPr>
        <p:spPr>
          <a:xfrm>
            <a:off x="898896" y="292995"/>
            <a:ext cx="10515600" cy="890534"/>
          </a:xfrm>
        </p:spPr>
        <p:txBody>
          <a:bodyPr/>
          <a:lstStyle/>
          <a:p>
            <a:r>
              <a:rPr lang="en-US" dirty="0"/>
              <a:t>Counting:</a:t>
            </a:r>
          </a:p>
        </p:txBody>
      </p:sp>
      <p:sp>
        <p:nvSpPr>
          <p:cNvPr id="4" name="Arrow: Right 3">
            <a:extLst>
              <a:ext uri="{FF2B5EF4-FFF2-40B4-BE49-F238E27FC236}">
                <a16:creationId xmlns:a16="http://schemas.microsoft.com/office/drawing/2014/main" id="{83ECAD7A-A463-453E-9084-F174DFAB1A19}"/>
              </a:ext>
            </a:extLst>
          </p:cNvPr>
          <p:cNvSpPr/>
          <p:nvPr/>
        </p:nvSpPr>
        <p:spPr>
          <a:xfrm>
            <a:off x="2342946" y="1412391"/>
            <a:ext cx="867466"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15E5FE-3D5E-47BB-BCF5-810EBFEE80A1}"/>
              </a:ext>
            </a:extLst>
          </p:cNvPr>
          <p:cNvSpPr/>
          <p:nvPr/>
        </p:nvSpPr>
        <p:spPr>
          <a:xfrm>
            <a:off x="898896" y="1225671"/>
            <a:ext cx="5404292" cy="523220"/>
          </a:xfrm>
          <a:prstGeom prst="rect">
            <a:avLst/>
          </a:prstGeom>
        </p:spPr>
        <p:txBody>
          <a:bodyPr wrap="square">
            <a:spAutoFit/>
          </a:bodyPr>
          <a:lstStyle/>
          <a:p>
            <a:r>
              <a:rPr lang="en-US" sz="2800" dirty="0" err="1"/>
              <a:t>aaabcaa</a:t>
            </a:r>
            <a:r>
              <a:rPr lang="en-US" sz="2400" dirty="0"/>
              <a:t>                   </a:t>
            </a:r>
            <a:r>
              <a:rPr lang="en-US" sz="2800" dirty="0"/>
              <a:t>1233345</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393" y="738262"/>
            <a:ext cx="5147440" cy="41634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78" y="2116219"/>
            <a:ext cx="4281207" cy="3557974"/>
          </a:xfrm>
          <a:prstGeom prst="rect">
            <a:avLst/>
          </a:prstGeom>
        </p:spPr>
      </p:pic>
      <p:sp>
        <p:nvSpPr>
          <p:cNvPr id="15" name="Rectangle 14"/>
          <p:cNvSpPr/>
          <p:nvPr/>
        </p:nvSpPr>
        <p:spPr>
          <a:xfrm>
            <a:off x="5161548" y="5172464"/>
            <a:ext cx="7138736" cy="1569660"/>
          </a:xfrm>
          <a:prstGeom prst="rect">
            <a:avLst/>
          </a:prstGeom>
        </p:spPr>
        <p:txBody>
          <a:bodyPr wrap="square">
            <a:spAutoFit/>
          </a:bodyPr>
          <a:lstStyle/>
          <a:p>
            <a:r>
              <a:rPr lang="en-US" sz="2400" dirty="0">
                <a:latin typeface="Helvetica" charset="0"/>
              </a:rPr>
              <a:t>In neural RAM, memory depth M = 3. </a:t>
            </a:r>
          </a:p>
          <a:p>
            <a:r>
              <a:rPr lang="en-US" sz="2400" dirty="0">
                <a:latin typeface="Helvetica" charset="0"/>
              </a:rPr>
              <a:t>In LSTM, neural stack</a:t>
            </a:r>
            <a:r>
              <a:rPr lang="en-US" altLang="zh-CN" sz="2400" dirty="0">
                <a:latin typeface="Helvetica" charset="0"/>
              </a:rPr>
              <a:t>,</a:t>
            </a:r>
            <a:r>
              <a:rPr lang="zh-CN" altLang="en-US" sz="2400" dirty="0">
                <a:latin typeface="Helvetica" charset="0"/>
              </a:rPr>
              <a:t> </a:t>
            </a:r>
            <a:r>
              <a:rPr lang="en-US" sz="2400" dirty="0">
                <a:latin typeface="Helvetica" charset="0"/>
              </a:rPr>
              <a:t>neural RAM, memory width N = 3</a:t>
            </a:r>
          </a:p>
          <a:p>
            <a:r>
              <a:rPr lang="en-US" sz="2400" dirty="0">
                <a:latin typeface="Helvetica" charset="0"/>
              </a:rPr>
              <a:t>The number of input, hidden</a:t>
            </a:r>
            <a:r>
              <a:rPr lang="en-US" altLang="zh-CN" sz="2400" dirty="0">
                <a:latin typeface="Helvetica" charset="0"/>
              </a:rPr>
              <a:t>,</a:t>
            </a:r>
            <a:r>
              <a:rPr lang="zh-CN" altLang="en-US" sz="2400" dirty="0">
                <a:latin typeface="Helvetica" charset="0"/>
              </a:rPr>
              <a:t> </a:t>
            </a:r>
            <a:r>
              <a:rPr lang="en-US" sz="2400" dirty="0">
                <a:latin typeface="Helvetica" charset="0"/>
              </a:rPr>
              <a:t>output neurons are 3.</a:t>
            </a:r>
            <a:endParaRPr lang="en-US" sz="2400" dirty="0">
              <a:effectLst/>
              <a:latin typeface="Helvetica" charset="0"/>
            </a:endParaRPr>
          </a:p>
        </p:txBody>
      </p:sp>
    </p:spTree>
    <p:extLst>
      <p:ext uri="{BB962C8B-B14F-4D97-AF65-F5344CB8AC3E}">
        <p14:creationId xmlns:p14="http://schemas.microsoft.com/office/powerpoint/2010/main" val="423972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D681-C36F-4A52-BD0B-07F401437F66}"/>
              </a:ext>
            </a:extLst>
          </p:cNvPr>
          <p:cNvSpPr>
            <a:spLocks noGrp="1"/>
          </p:cNvSpPr>
          <p:nvPr>
            <p:ph type="title"/>
          </p:nvPr>
        </p:nvSpPr>
        <p:spPr>
          <a:xfrm>
            <a:off x="898896" y="292995"/>
            <a:ext cx="10515600" cy="890534"/>
          </a:xfrm>
        </p:spPr>
        <p:txBody>
          <a:bodyPr/>
          <a:lstStyle/>
          <a:p>
            <a:r>
              <a:rPr lang="en-US" dirty="0"/>
              <a:t>Counting:</a:t>
            </a:r>
          </a:p>
        </p:txBody>
      </p:sp>
      <p:pic>
        <p:nvPicPr>
          <p:cNvPr id="6" name="Picture 5">
            <a:extLst>
              <a:ext uri="{FF2B5EF4-FFF2-40B4-BE49-F238E27FC236}">
                <a16:creationId xmlns:a16="http://schemas.microsoft.com/office/drawing/2014/main" id="{B3A33A22-3E5A-4772-B8FE-A53F49D1FD9E}"/>
              </a:ext>
            </a:extLst>
          </p:cNvPr>
          <p:cNvPicPr>
            <a:picLocks noChangeAspect="1"/>
          </p:cNvPicPr>
          <p:nvPr/>
        </p:nvPicPr>
        <p:blipFill>
          <a:blip r:embed="rId2"/>
          <a:stretch>
            <a:fillRect/>
          </a:stretch>
        </p:blipFill>
        <p:spPr>
          <a:xfrm>
            <a:off x="5724911" y="2463293"/>
            <a:ext cx="5972175" cy="2305050"/>
          </a:xfrm>
          <a:prstGeom prst="rect">
            <a:avLst/>
          </a:prstGeom>
        </p:spPr>
      </p:pic>
      <p:sp>
        <p:nvSpPr>
          <p:cNvPr id="7" name="Content Placeholder 2">
            <a:extLst>
              <a:ext uri="{FF2B5EF4-FFF2-40B4-BE49-F238E27FC236}">
                <a16:creationId xmlns:a16="http://schemas.microsoft.com/office/drawing/2014/main" id="{3465266B-EFC4-4E04-B24B-E6EA677E3C29}"/>
              </a:ext>
            </a:extLst>
          </p:cNvPr>
          <p:cNvSpPr>
            <a:spLocks noGrp="1"/>
          </p:cNvSpPr>
          <p:nvPr>
            <p:ph idx="1"/>
          </p:nvPr>
        </p:nvSpPr>
        <p:spPr>
          <a:xfrm>
            <a:off x="7708569" y="1492717"/>
            <a:ext cx="1239982" cy="596941"/>
          </a:xfrm>
        </p:spPr>
        <p:txBody>
          <a:bodyPr/>
          <a:lstStyle/>
          <a:p>
            <a:r>
              <a:rPr lang="en-US" dirty="0"/>
              <a:t>RNN</a:t>
            </a:r>
          </a:p>
        </p:txBody>
      </p:sp>
      <p:pic>
        <p:nvPicPr>
          <p:cNvPr id="8" name="Picture 7">
            <a:extLst>
              <a:ext uri="{FF2B5EF4-FFF2-40B4-BE49-F238E27FC236}">
                <a16:creationId xmlns:a16="http://schemas.microsoft.com/office/drawing/2014/main" id="{A8A41AA1-B74A-412C-8EAC-842EA716E0A3}"/>
              </a:ext>
            </a:extLst>
          </p:cNvPr>
          <p:cNvPicPr>
            <a:picLocks noChangeAspect="1"/>
          </p:cNvPicPr>
          <p:nvPr/>
        </p:nvPicPr>
        <p:blipFill>
          <a:blip r:embed="rId3"/>
          <a:stretch>
            <a:fillRect/>
          </a:stretch>
        </p:blipFill>
        <p:spPr>
          <a:xfrm>
            <a:off x="5639525" y="2420430"/>
            <a:ext cx="6191250" cy="2390775"/>
          </a:xfrm>
          <a:prstGeom prst="rect">
            <a:avLst/>
          </a:prstGeom>
        </p:spPr>
      </p:pic>
      <p:pic>
        <p:nvPicPr>
          <p:cNvPr id="9" name="Picture 8">
            <a:extLst>
              <a:ext uri="{FF2B5EF4-FFF2-40B4-BE49-F238E27FC236}">
                <a16:creationId xmlns:a16="http://schemas.microsoft.com/office/drawing/2014/main" id="{194FB485-C73B-48A3-BF30-A7C38E8B656A}"/>
              </a:ext>
            </a:extLst>
          </p:cNvPr>
          <p:cNvPicPr>
            <a:picLocks noChangeAspect="1"/>
          </p:cNvPicPr>
          <p:nvPr/>
        </p:nvPicPr>
        <p:blipFill>
          <a:blip r:embed="rId4"/>
          <a:stretch>
            <a:fillRect/>
          </a:stretch>
        </p:blipFill>
        <p:spPr>
          <a:xfrm>
            <a:off x="5962462" y="1964924"/>
            <a:ext cx="5888532" cy="4551990"/>
          </a:xfrm>
          <a:prstGeom prst="rect">
            <a:avLst/>
          </a:prstGeom>
        </p:spPr>
      </p:pic>
      <p:pic>
        <p:nvPicPr>
          <p:cNvPr id="10" name="Picture 9">
            <a:extLst>
              <a:ext uri="{FF2B5EF4-FFF2-40B4-BE49-F238E27FC236}">
                <a16:creationId xmlns:a16="http://schemas.microsoft.com/office/drawing/2014/main" id="{E9F62A96-D9D9-4CAD-A12D-347CF6FE697A}"/>
              </a:ext>
            </a:extLst>
          </p:cNvPr>
          <p:cNvPicPr>
            <a:picLocks noChangeAspect="1"/>
          </p:cNvPicPr>
          <p:nvPr/>
        </p:nvPicPr>
        <p:blipFill>
          <a:blip r:embed="rId5"/>
          <a:stretch>
            <a:fillRect/>
          </a:stretch>
        </p:blipFill>
        <p:spPr>
          <a:xfrm>
            <a:off x="6819035" y="528355"/>
            <a:ext cx="4663480" cy="6332514"/>
          </a:xfrm>
          <a:prstGeom prst="rect">
            <a:avLst/>
          </a:prstGeom>
        </p:spPr>
      </p:pic>
      <p:sp>
        <p:nvSpPr>
          <p:cNvPr id="11" name="Content Placeholder 2">
            <a:extLst>
              <a:ext uri="{FF2B5EF4-FFF2-40B4-BE49-F238E27FC236}">
                <a16:creationId xmlns:a16="http://schemas.microsoft.com/office/drawing/2014/main" id="{CF759D7D-C23A-4C08-B07A-5AD11A0F4A26}"/>
              </a:ext>
            </a:extLst>
          </p:cNvPr>
          <p:cNvSpPr txBox="1">
            <a:spLocks/>
          </p:cNvSpPr>
          <p:nvPr/>
        </p:nvSpPr>
        <p:spPr>
          <a:xfrm>
            <a:off x="7514350" y="1492716"/>
            <a:ext cx="1239982" cy="596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LSTM</a:t>
            </a:r>
          </a:p>
        </p:txBody>
      </p:sp>
      <p:sp>
        <p:nvSpPr>
          <p:cNvPr id="12" name="Content Placeholder 2">
            <a:extLst>
              <a:ext uri="{FF2B5EF4-FFF2-40B4-BE49-F238E27FC236}">
                <a16:creationId xmlns:a16="http://schemas.microsoft.com/office/drawing/2014/main" id="{D34483C1-E970-46FC-8FC3-EA8046451B0D}"/>
              </a:ext>
            </a:extLst>
          </p:cNvPr>
          <p:cNvSpPr txBox="1">
            <a:spLocks/>
          </p:cNvSpPr>
          <p:nvPr/>
        </p:nvSpPr>
        <p:spPr>
          <a:xfrm>
            <a:off x="7708569" y="948169"/>
            <a:ext cx="1239982" cy="59694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Neural Stack</a:t>
            </a:r>
          </a:p>
        </p:txBody>
      </p:sp>
      <p:sp>
        <p:nvSpPr>
          <p:cNvPr id="13" name="Content Placeholder 2">
            <a:extLst>
              <a:ext uri="{FF2B5EF4-FFF2-40B4-BE49-F238E27FC236}">
                <a16:creationId xmlns:a16="http://schemas.microsoft.com/office/drawing/2014/main" id="{BD014C22-6146-4366-B556-FA330DC3DA77}"/>
              </a:ext>
            </a:extLst>
          </p:cNvPr>
          <p:cNvSpPr txBox="1">
            <a:spLocks/>
          </p:cNvSpPr>
          <p:nvPr/>
        </p:nvSpPr>
        <p:spPr>
          <a:xfrm>
            <a:off x="7800114" y="-3930"/>
            <a:ext cx="2296873" cy="596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Neural RAM</a:t>
            </a:r>
          </a:p>
        </p:txBody>
      </p:sp>
    </p:spTree>
    <p:extLst>
      <p:ext uri="{BB962C8B-B14F-4D97-AF65-F5344CB8AC3E}">
        <p14:creationId xmlns:p14="http://schemas.microsoft.com/office/powerpoint/2010/main" val="9803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set>
                                      <p:cBhvr override="childStyle">
                                        <p:cTn dur="1" fill="hold" display="0" masterRel="nextClick" afterEffect="1"/>
                                        <p:tgtEl>
                                          <p:spTgt spid="7">
                                            <p:txEl>
                                              <p:pRg st="0" end="0"/>
                                            </p:txEl>
                                          </p:spTgt>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P spid="12" grpId="0"/>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4E72-67FA-420B-9628-BF2581FE2870}"/>
              </a:ext>
            </a:extLst>
          </p:cNvPr>
          <p:cNvSpPr>
            <a:spLocks noGrp="1"/>
          </p:cNvSpPr>
          <p:nvPr>
            <p:ph type="title"/>
          </p:nvPr>
        </p:nvSpPr>
        <p:spPr>
          <a:xfrm>
            <a:off x="449590" y="-88429"/>
            <a:ext cx="10515600" cy="1325563"/>
          </a:xfrm>
        </p:spPr>
        <p:txBody>
          <a:bodyPr/>
          <a:lstStyle/>
          <a:p>
            <a:r>
              <a:rPr lang="en-US" dirty="0"/>
              <a:t>Counting with interference</a:t>
            </a:r>
          </a:p>
        </p:txBody>
      </p:sp>
      <p:sp>
        <p:nvSpPr>
          <p:cNvPr id="11" name="Rectangle 10">
            <a:extLst>
              <a:ext uri="{FF2B5EF4-FFF2-40B4-BE49-F238E27FC236}">
                <a16:creationId xmlns:a16="http://schemas.microsoft.com/office/drawing/2014/main" id="{6E15E5FE-3D5E-47BB-BCF5-810EBFEE80A1}"/>
              </a:ext>
            </a:extLst>
          </p:cNvPr>
          <p:cNvSpPr/>
          <p:nvPr/>
        </p:nvSpPr>
        <p:spPr>
          <a:xfrm>
            <a:off x="733886" y="1285910"/>
            <a:ext cx="5404292" cy="523220"/>
          </a:xfrm>
          <a:prstGeom prst="rect">
            <a:avLst/>
          </a:prstGeom>
        </p:spPr>
        <p:txBody>
          <a:bodyPr wrap="square">
            <a:spAutoFit/>
          </a:bodyPr>
          <a:lstStyle/>
          <a:p>
            <a:r>
              <a:rPr lang="en-US" sz="2800" dirty="0" err="1"/>
              <a:t>aaabcaa</a:t>
            </a:r>
            <a:r>
              <a:rPr lang="en-US" sz="2400" dirty="0"/>
              <a:t>         </a:t>
            </a:r>
            <a:r>
              <a:rPr lang="en-US" sz="2800" dirty="0"/>
              <a:t>12</a:t>
            </a:r>
            <a:r>
              <a:rPr lang="en-US" altLang="zh-CN" sz="2800" dirty="0"/>
              <a:t>3bc</a:t>
            </a:r>
            <a:r>
              <a:rPr lang="en-US" sz="2800" dirty="0"/>
              <a:t>45</a:t>
            </a:r>
          </a:p>
        </p:txBody>
      </p:sp>
      <p:sp>
        <p:nvSpPr>
          <p:cNvPr id="12" name="Arrow: Right 3">
            <a:extLst>
              <a:ext uri="{FF2B5EF4-FFF2-40B4-BE49-F238E27FC236}">
                <a16:creationId xmlns:a16="http://schemas.microsoft.com/office/drawing/2014/main" id="{83ECAD7A-A463-453E-9084-F174DFAB1A19}"/>
              </a:ext>
            </a:extLst>
          </p:cNvPr>
          <p:cNvSpPr/>
          <p:nvPr/>
        </p:nvSpPr>
        <p:spPr>
          <a:xfrm>
            <a:off x="2140124" y="1419442"/>
            <a:ext cx="431562" cy="256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638" y="1268545"/>
            <a:ext cx="5128051" cy="4049413"/>
          </a:xfrm>
          <a:prstGeom prst="rect">
            <a:avLst/>
          </a:prstGeom>
        </p:spPr>
      </p:pic>
      <p:sp>
        <p:nvSpPr>
          <p:cNvPr id="17" name="Rectangle 16"/>
          <p:cNvSpPr/>
          <p:nvPr/>
        </p:nvSpPr>
        <p:spPr>
          <a:xfrm>
            <a:off x="3319962" y="2077982"/>
            <a:ext cx="550289" cy="18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319961" y="2298058"/>
            <a:ext cx="550289" cy="18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14" y="2647839"/>
            <a:ext cx="4550343" cy="3793472"/>
          </a:xfrm>
          <a:prstGeom prst="rect">
            <a:avLst/>
          </a:prstGeom>
        </p:spPr>
      </p:pic>
    </p:spTree>
    <p:extLst>
      <p:ext uri="{BB962C8B-B14F-4D97-AF65-F5344CB8AC3E}">
        <p14:creationId xmlns:p14="http://schemas.microsoft.com/office/powerpoint/2010/main" val="4435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4E72-67FA-420B-9628-BF2581FE2870}"/>
              </a:ext>
            </a:extLst>
          </p:cNvPr>
          <p:cNvSpPr>
            <a:spLocks noGrp="1"/>
          </p:cNvSpPr>
          <p:nvPr>
            <p:ph type="title"/>
          </p:nvPr>
        </p:nvSpPr>
        <p:spPr>
          <a:xfrm>
            <a:off x="449590" y="-88429"/>
            <a:ext cx="10515600" cy="1325563"/>
          </a:xfrm>
        </p:spPr>
        <p:txBody>
          <a:bodyPr/>
          <a:lstStyle/>
          <a:p>
            <a:r>
              <a:rPr lang="en-US" dirty="0"/>
              <a:t>Counting with interference</a:t>
            </a:r>
          </a:p>
        </p:txBody>
      </p:sp>
      <p:sp>
        <p:nvSpPr>
          <p:cNvPr id="3" name="Content Placeholder 2">
            <a:extLst>
              <a:ext uri="{FF2B5EF4-FFF2-40B4-BE49-F238E27FC236}">
                <a16:creationId xmlns:a16="http://schemas.microsoft.com/office/drawing/2014/main" id="{46569488-4801-4952-BD40-601B469319DD}"/>
              </a:ext>
            </a:extLst>
          </p:cNvPr>
          <p:cNvSpPr>
            <a:spLocks noGrp="1"/>
          </p:cNvSpPr>
          <p:nvPr>
            <p:ph idx="1"/>
          </p:nvPr>
        </p:nvSpPr>
        <p:spPr>
          <a:xfrm>
            <a:off x="8358744" y="1920181"/>
            <a:ext cx="1346860" cy="561315"/>
          </a:xfrm>
        </p:spPr>
        <p:txBody>
          <a:bodyPr/>
          <a:lstStyle/>
          <a:p>
            <a:r>
              <a:rPr lang="en-US" dirty="0"/>
              <a:t>LSTM</a:t>
            </a:r>
          </a:p>
        </p:txBody>
      </p:sp>
      <p:pic>
        <p:nvPicPr>
          <p:cNvPr id="5" name="Picture 4">
            <a:extLst>
              <a:ext uri="{FF2B5EF4-FFF2-40B4-BE49-F238E27FC236}">
                <a16:creationId xmlns:a16="http://schemas.microsoft.com/office/drawing/2014/main" id="{73985D15-5935-4608-A109-B242DE70AD00}"/>
              </a:ext>
            </a:extLst>
          </p:cNvPr>
          <p:cNvPicPr>
            <a:picLocks noChangeAspect="1"/>
          </p:cNvPicPr>
          <p:nvPr/>
        </p:nvPicPr>
        <p:blipFill>
          <a:blip r:embed="rId2"/>
          <a:stretch>
            <a:fillRect/>
          </a:stretch>
        </p:blipFill>
        <p:spPr>
          <a:xfrm>
            <a:off x="6833259" y="2858455"/>
            <a:ext cx="5120612" cy="2395125"/>
          </a:xfrm>
          <a:prstGeom prst="rect">
            <a:avLst/>
          </a:prstGeom>
        </p:spPr>
      </p:pic>
      <p:pic>
        <p:nvPicPr>
          <p:cNvPr id="6" name="Picture 5">
            <a:extLst>
              <a:ext uri="{FF2B5EF4-FFF2-40B4-BE49-F238E27FC236}">
                <a16:creationId xmlns:a16="http://schemas.microsoft.com/office/drawing/2014/main" id="{E8FC9481-DC71-4B4E-BC03-9045F9219678}"/>
              </a:ext>
            </a:extLst>
          </p:cNvPr>
          <p:cNvPicPr>
            <a:picLocks noChangeAspect="1"/>
          </p:cNvPicPr>
          <p:nvPr/>
        </p:nvPicPr>
        <p:blipFill>
          <a:blip r:embed="rId3"/>
          <a:stretch>
            <a:fillRect/>
          </a:stretch>
        </p:blipFill>
        <p:spPr>
          <a:xfrm>
            <a:off x="6541398" y="1844610"/>
            <a:ext cx="5120612" cy="4422813"/>
          </a:xfrm>
          <a:prstGeom prst="rect">
            <a:avLst/>
          </a:prstGeom>
        </p:spPr>
      </p:pic>
      <p:pic>
        <p:nvPicPr>
          <p:cNvPr id="7" name="Picture 6">
            <a:extLst>
              <a:ext uri="{FF2B5EF4-FFF2-40B4-BE49-F238E27FC236}">
                <a16:creationId xmlns:a16="http://schemas.microsoft.com/office/drawing/2014/main" id="{C8151905-8D6F-48A1-8653-1D074B01B50C}"/>
              </a:ext>
            </a:extLst>
          </p:cNvPr>
          <p:cNvPicPr>
            <a:picLocks noChangeAspect="1"/>
          </p:cNvPicPr>
          <p:nvPr/>
        </p:nvPicPr>
        <p:blipFill>
          <a:blip r:embed="rId4"/>
          <a:stretch>
            <a:fillRect/>
          </a:stretch>
        </p:blipFill>
        <p:spPr>
          <a:xfrm>
            <a:off x="6899291" y="981263"/>
            <a:ext cx="4265766" cy="5788636"/>
          </a:xfrm>
          <a:prstGeom prst="rect">
            <a:avLst/>
          </a:prstGeom>
        </p:spPr>
      </p:pic>
      <p:sp>
        <p:nvSpPr>
          <p:cNvPr id="9" name="Content Placeholder 2">
            <a:extLst>
              <a:ext uri="{FF2B5EF4-FFF2-40B4-BE49-F238E27FC236}">
                <a16:creationId xmlns:a16="http://schemas.microsoft.com/office/drawing/2014/main" id="{15030BAD-D5A9-498A-A874-B364C234711E}"/>
              </a:ext>
            </a:extLst>
          </p:cNvPr>
          <p:cNvSpPr txBox="1">
            <a:spLocks/>
          </p:cNvSpPr>
          <p:nvPr/>
        </p:nvSpPr>
        <p:spPr>
          <a:xfrm>
            <a:off x="7939149" y="1489640"/>
            <a:ext cx="1918855" cy="56131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Neural stack</a:t>
            </a:r>
          </a:p>
        </p:txBody>
      </p:sp>
      <p:sp>
        <p:nvSpPr>
          <p:cNvPr id="10" name="Content Placeholder 2">
            <a:extLst>
              <a:ext uri="{FF2B5EF4-FFF2-40B4-BE49-F238E27FC236}">
                <a16:creationId xmlns:a16="http://schemas.microsoft.com/office/drawing/2014/main" id="{D2DDA960-7471-47BA-8A64-B08246EE1234}"/>
              </a:ext>
            </a:extLst>
          </p:cNvPr>
          <p:cNvSpPr txBox="1">
            <a:spLocks/>
          </p:cNvSpPr>
          <p:nvPr/>
        </p:nvSpPr>
        <p:spPr>
          <a:xfrm>
            <a:off x="8225145" y="258571"/>
            <a:ext cx="1804225" cy="56131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Neural RAM</a:t>
            </a:r>
          </a:p>
        </p:txBody>
      </p:sp>
      <p:sp>
        <p:nvSpPr>
          <p:cNvPr id="17" name="Rectangle 16"/>
          <p:cNvSpPr/>
          <p:nvPr/>
        </p:nvSpPr>
        <p:spPr>
          <a:xfrm>
            <a:off x="3319962" y="2077982"/>
            <a:ext cx="550289" cy="18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319961" y="2298058"/>
            <a:ext cx="550289" cy="18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9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5E37-C121-45ED-ADB6-CF0BD65B7F7C}"/>
              </a:ext>
            </a:extLst>
          </p:cNvPr>
          <p:cNvSpPr>
            <a:spLocks noGrp="1"/>
          </p:cNvSpPr>
          <p:nvPr>
            <p:ph type="title"/>
          </p:nvPr>
        </p:nvSpPr>
        <p:spPr>
          <a:xfrm>
            <a:off x="599831" y="334745"/>
            <a:ext cx="10515600" cy="1325563"/>
          </a:xfrm>
        </p:spPr>
        <p:txBody>
          <a:bodyPr/>
          <a:lstStyle/>
          <a:p>
            <a:r>
              <a:rPr lang="en-US" dirty="0"/>
              <a:t>Reversing</a:t>
            </a:r>
          </a:p>
        </p:txBody>
      </p:sp>
      <p:sp>
        <p:nvSpPr>
          <p:cNvPr id="8" name="Rectangle 7">
            <a:extLst>
              <a:ext uri="{FF2B5EF4-FFF2-40B4-BE49-F238E27FC236}">
                <a16:creationId xmlns:a16="http://schemas.microsoft.com/office/drawing/2014/main" id="{18518716-CADD-463F-8EBA-71CE0FF0582B}"/>
              </a:ext>
            </a:extLst>
          </p:cNvPr>
          <p:cNvSpPr/>
          <p:nvPr/>
        </p:nvSpPr>
        <p:spPr>
          <a:xfrm>
            <a:off x="159547" y="1963776"/>
            <a:ext cx="6376737" cy="646331"/>
          </a:xfrm>
          <a:prstGeom prst="rect">
            <a:avLst/>
          </a:prstGeom>
        </p:spPr>
        <p:txBody>
          <a:bodyPr wrap="square">
            <a:spAutoFit/>
          </a:bodyPr>
          <a:lstStyle/>
          <a:p>
            <a:r>
              <a:rPr lang="en-US" sz="3600" dirty="0" err="1"/>
              <a:t>adabc</a:t>
            </a:r>
            <a:r>
              <a:rPr lang="en-US" altLang="zh-CN" sz="3600" dirty="0" err="1"/>
              <a:t>A</a:t>
            </a:r>
            <a:r>
              <a:rPr lang="en-US" altLang="zh-CN" sz="3600" dirty="0"/>
              <a:t>-----</a:t>
            </a:r>
            <a:r>
              <a:rPr lang="en-US" sz="3600" dirty="0"/>
              <a:t>           </a:t>
            </a:r>
            <a:r>
              <a:rPr lang="en-US" altLang="zh-CN" sz="3600" dirty="0"/>
              <a:t>------</a:t>
            </a:r>
            <a:r>
              <a:rPr lang="en-US" sz="3600" dirty="0"/>
              <a:t> </a:t>
            </a:r>
            <a:r>
              <a:rPr lang="en-US" sz="3600" dirty="0" err="1"/>
              <a:t>cbada</a:t>
            </a:r>
            <a:endParaRPr lang="en-US" sz="3600" dirty="0"/>
          </a:p>
        </p:txBody>
      </p:sp>
      <p:sp>
        <p:nvSpPr>
          <p:cNvPr id="9" name="Arrow: Right 8">
            <a:extLst>
              <a:ext uri="{FF2B5EF4-FFF2-40B4-BE49-F238E27FC236}">
                <a16:creationId xmlns:a16="http://schemas.microsoft.com/office/drawing/2014/main" id="{E108BD7B-A175-47D5-B10A-78ADF7E766C7}"/>
              </a:ext>
            </a:extLst>
          </p:cNvPr>
          <p:cNvSpPr/>
          <p:nvPr/>
        </p:nvSpPr>
        <p:spPr>
          <a:xfrm>
            <a:off x="2480449" y="2165783"/>
            <a:ext cx="867466"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31" y="796395"/>
            <a:ext cx="4747289" cy="3837008"/>
          </a:xfrm>
          <a:prstGeom prst="rect">
            <a:avLst/>
          </a:prstGeom>
        </p:spPr>
      </p:pic>
      <p:sp>
        <p:nvSpPr>
          <p:cNvPr id="12" name="Rectangle 11"/>
          <p:cNvSpPr/>
          <p:nvPr/>
        </p:nvSpPr>
        <p:spPr>
          <a:xfrm>
            <a:off x="3627850" y="5190044"/>
            <a:ext cx="8564150" cy="1569660"/>
          </a:xfrm>
          <a:prstGeom prst="rect">
            <a:avLst/>
          </a:prstGeom>
        </p:spPr>
        <p:txBody>
          <a:bodyPr wrap="square">
            <a:spAutoFit/>
          </a:bodyPr>
          <a:lstStyle/>
          <a:p>
            <a:r>
              <a:rPr lang="en-US" sz="2400" dirty="0">
                <a:latin typeface="Helvetica" charset="0"/>
              </a:rPr>
              <a:t>In neural RAM, memory depth </a:t>
            </a:r>
            <a:r>
              <a:rPr lang="en-US" altLang="zh-CN" sz="2400" dirty="0">
                <a:latin typeface="Helvetica" charset="0"/>
              </a:rPr>
              <a:t>M=</a:t>
            </a:r>
            <a:r>
              <a:rPr lang="en-US" sz="2400" dirty="0">
                <a:latin typeface="Helvetica" charset="0"/>
              </a:rPr>
              <a:t>16. </a:t>
            </a:r>
          </a:p>
          <a:p>
            <a:r>
              <a:rPr lang="en-US" sz="2400" dirty="0">
                <a:latin typeface="Helvetica" charset="0"/>
              </a:rPr>
              <a:t>The length of read and write vectors are 16. </a:t>
            </a:r>
          </a:p>
          <a:p>
            <a:r>
              <a:rPr lang="en-US" sz="2400" dirty="0">
                <a:latin typeface="Helvetica" charset="0"/>
              </a:rPr>
              <a:t>In LSTM, neural stack</a:t>
            </a:r>
            <a:r>
              <a:rPr lang="en-US" altLang="zh-CN" sz="2400" dirty="0">
                <a:latin typeface="Helvetica" charset="0"/>
              </a:rPr>
              <a:t>,</a:t>
            </a:r>
            <a:r>
              <a:rPr lang="zh-CN" altLang="en-US" sz="2400" dirty="0">
                <a:latin typeface="Helvetica" charset="0"/>
              </a:rPr>
              <a:t> </a:t>
            </a:r>
            <a:r>
              <a:rPr lang="en-US" sz="2400" dirty="0">
                <a:latin typeface="Helvetica" charset="0"/>
              </a:rPr>
              <a:t>neural RAM, memory width N = </a:t>
            </a:r>
            <a:r>
              <a:rPr lang="en-US" altLang="zh-CN" sz="2400" dirty="0">
                <a:latin typeface="Helvetica" charset="0"/>
              </a:rPr>
              <a:t>16</a:t>
            </a:r>
            <a:endParaRPr lang="en-US" sz="2400" dirty="0">
              <a:latin typeface="Helvetica" charset="0"/>
            </a:endParaRPr>
          </a:p>
          <a:p>
            <a:r>
              <a:rPr lang="en-US" sz="2400" dirty="0">
                <a:latin typeface="Helvetica" charset="0"/>
              </a:rPr>
              <a:t>The number of input,</a:t>
            </a:r>
            <a:r>
              <a:rPr lang="zh-CN" altLang="en-US" sz="2400" dirty="0">
                <a:latin typeface="Helvetica" charset="0"/>
              </a:rPr>
              <a:t> </a:t>
            </a:r>
            <a:r>
              <a:rPr lang="en-US" sz="2400" dirty="0">
                <a:latin typeface="Helvetica" charset="0"/>
              </a:rPr>
              <a:t>hidden and output neurons are 6, 64, 6.</a:t>
            </a:r>
            <a:endParaRPr lang="en-US" sz="2400" dirty="0">
              <a:effectLst/>
              <a:latin typeface="Helvetica" charset="0"/>
            </a:endParaRPr>
          </a:p>
        </p:txBody>
      </p:sp>
    </p:spTree>
    <p:extLst>
      <p:ext uri="{BB962C8B-B14F-4D97-AF65-F5344CB8AC3E}">
        <p14:creationId xmlns:p14="http://schemas.microsoft.com/office/powerpoint/2010/main" val="3462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5E37-C121-45ED-ADB6-CF0BD65B7F7C}"/>
              </a:ext>
            </a:extLst>
          </p:cNvPr>
          <p:cNvSpPr>
            <a:spLocks noGrp="1"/>
          </p:cNvSpPr>
          <p:nvPr>
            <p:ph type="title"/>
          </p:nvPr>
        </p:nvSpPr>
        <p:spPr/>
        <p:txBody>
          <a:bodyPr/>
          <a:lstStyle/>
          <a:p>
            <a:r>
              <a:rPr lang="en-US" dirty="0"/>
              <a:t>Reversing</a:t>
            </a:r>
          </a:p>
        </p:txBody>
      </p:sp>
      <p:sp>
        <p:nvSpPr>
          <p:cNvPr id="3" name="Content Placeholder 2">
            <a:extLst>
              <a:ext uri="{FF2B5EF4-FFF2-40B4-BE49-F238E27FC236}">
                <a16:creationId xmlns:a16="http://schemas.microsoft.com/office/drawing/2014/main" id="{70D53F97-938A-45D5-84E4-68642908C151}"/>
              </a:ext>
            </a:extLst>
          </p:cNvPr>
          <p:cNvSpPr>
            <a:spLocks noGrp="1"/>
          </p:cNvSpPr>
          <p:nvPr>
            <p:ph idx="1"/>
          </p:nvPr>
        </p:nvSpPr>
        <p:spPr>
          <a:xfrm>
            <a:off x="6096000" y="996275"/>
            <a:ext cx="10515600" cy="694413"/>
          </a:xfrm>
        </p:spPr>
        <p:txBody>
          <a:bodyPr/>
          <a:lstStyle/>
          <a:p>
            <a:r>
              <a:rPr lang="en-US" dirty="0"/>
              <a:t>Neural stack</a:t>
            </a:r>
          </a:p>
        </p:txBody>
      </p:sp>
      <p:pic>
        <p:nvPicPr>
          <p:cNvPr id="5" name="Picture 4">
            <a:extLst>
              <a:ext uri="{FF2B5EF4-FFF2-40B4-BE49-F238E27FC236}">
                <a16:creationId xmlns:a16="http://schemas.microsoft.com/office/drawing/2014/main" id="{D8F11A5D-D228-464B-8A24-682A1244B6DC}"/>
              </a:ext>
            </a:extLst>
          </p:cNvPr>
          <p:cNvPicPr>
            <a:picLocks noChangeAspect="1"/>
          </p:cNvPicPr>
          <p:nvPr/>
        </p:nvPicPr>
        <p:blipFill>
          <a:blip r:embed="rId2"/>
          <a:stretch>
            <a:fillRect/>
          </a:stretch>
        </p:blipFill>
        <p:spPr>
          <a:xfrm>
            <a:off x="6096000" y="1946587"/>
            <a:ext cx="5020872" cy="4111830"/>
          </a:xfrm>
          <a:prstGeom prst="rect">
            <a:avLst/>
          </a:prstGeom>
        </p:spPr>
      </p:pic>
      <p:pic>
        <p:nvPicPr>
          <p:cNvPr id="6" name="Picture 5">
            <a:extLst>
              <a:ext uri="{FF2B5EF4-FFF2-40B4-BE49-F238E27FC236}">
                <a16:creationId xmlns:a16="http://schemas.microsoft.com/office/drawing/2014/main" id="{22CF2533-F534-4042-92A0-64D72AB70EE6}"/>
              </a:ext>
            </a:extLst>
          </p:cNvPr>
          <p:cNvPicPr>
            <a:picLocks noChangeAspect="1"/>
          </p:cNvPicPr>
          <p:nvPr/>
        </p:nvPicPr>
        <p:blipFill>
          <a:blip r:embed="rId3"/>
          <a:stretch>
            <a:fillRect/>
          </a:stretch>
        </p:blipFill>
        <p:spPr>
          <a:xfrm>
            <a:off x="5305156" y="520513"/>
            <a:ext cx="3777920" cy="6337487"/>
          </a:xfrm>
          <a:prstGeom prst="rect">
            <a:avLst/>
          </a:prstGeom>
        </p:spPr>
      </p:pic>
      <p:pic>
        <p:nvPicPr>
          <p:cNvPr id="7" name="Picture 6">
            <a:extLst>
              <a:ext uri="{FF2B5EF4-FFF2-40B4-BE49-F238E27FC236}">
                <a16:creationId xmlns:a16="http://schemas.microsoft.com/office/drawing/2014/main" id="{5F1F4308-4142-43C5-A279-B0FC760B797A}"/>
              </a:ext>
            </a:extLst>
          </p:cNvPr>
          <p:cNvPicPr>
            <a:picLocks noChangeAspect="1"/>
          </p:cNvPicPr>
          <p:nvPr/>
        </p:nvPicPr>
        <p:blipFill>
          <a:blip r:embed="rId4"/>
          <a:stretch>
            <a:fillRect/>
          </a:stretch>
        </p:blipFill>
        <p:spPr>
          <a:xfrm>
            <a:off x="8521833" y="3682687"/>
            <a:ext cx="3670167" cy="3175313"/>
          </a:xfrm>
          <a:prstGeom prst="rect">
            <a:avLst/>
          </a:prstGeom>
        </p:spPr>
      </p:pic>
      <p:sp>
        <p:nvSpPr>
          <p:cNvPr id="10" name="Content Placeholder 2">
            <a:extLst>
              <a:ext uri="{FF2B5EF4-FFF2-40B4-BE49-F238E27FC236}">
                <a16:creationId xmlns:a16="http://schemas.microsoft.com/office/drawing/2014/main" id="{3A813971-B30F-4584-BCB7-C966907A1795}"/>
              </a:ext>
            </a:extLst>
          </p:cNvPr>
          <p:cNvSpPr txBox="1">
            <a:spLocks/>
          </p:cNvSpPr>
          <p:nvPr/>
        </p:nvSpPr>
        <p:spPr>
          <a:xfrm>
            <a:off x="6096000" y="0"/>
            <a:ext cx="10515600" cy="694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Neural RAM</a:t>
            </a:r>
          </a:p>
        </p:txBody>
      </p:sp>
    </p:spTree>
    <p:extLst>
      <p:ext uri="{BB962C8B-B14F-4D97-AF65-F5344CB8AC3E}">
        <p14:creationId xmlns:p14="http://schemas.microsoft.com/office/powerpoint/2010/main" val="73491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9276-CC22-41CB-9F6D-32E6A06765E3}"/>
              </a:ext>
            </a:extLst>
          </p:cNvPr>
          <p:cNvSpPr>
            <a:spLocks noGrp="1"/>
          </p:cNvSpPr>
          <p:nvPr>
            <p:ph type="title"/>
          </p:nvPr>
        </p:nvSpPr>
        <p:spPr>
          <a:xfrm>
            <a:off x="620486" y="-117379"/>
            <a:ext cx="10515600" cy="1325563"/>
          </a:xfrm>
        </p:spPr>
        <p:txBody>
          <a:bodyPr/>
          <a:lstStyle/>
          <a:p>
            <a:r>
              <a:rPr lang="en-US" dirty="0"/>
              <a:t>Repeat copying</a:t>
            </a:r>
          </a:p>
        </p:txBody>
      </p:sp>
      <p:sp>
        <p:nvSpPr>
          <p:cNvPr id="3" name="Content Placeholder 2">
            <a:extLst>
              <a:ext uri="{FF2B5EF4-FFF2-40B4-BE49-F238E27FC236}">
                <a16:creationId xmlns:a16="http://schemas.microsoft.com/office/drawing/2014/main" id="{CB5D6159-957C-49E6-ABF8-C887D68AE8F3}"/>
              </a:ext>
            </a:extLst>
          </p:cNvPr>
          <p:cNvSpPr>
            <a:spLocks noGrp="1"/>
          </p:cNvSpPr>
          <p:nvPr>
            <p:ph idx="1"/>
          </p:nvPr>
        </p:nvSpPr>
        <p:spPr>
          <a:xfrm>
            <a:off x="9075511" y="1582291"/>
            <a:ext cx="2795649" cy="525689"/>
          </a:xfrm>
        </p:spPr>
        <p:txBody>
          <a:bodyPr/>
          <a:lstStyle/>
          <a:p>
            <a:r>
              <a:rPr lang="en-US" dirty="0"/>
              <a:t>Neural</a:t>
            </a:r>
            <a:r>
              <a:rPr lang="zh-CN" altLang="en-US" dirty="0"/>
              <a:t> </a:t>
            </a:r>
            <a:r>
              <a:rPr lang="en-US" altLang="zh-CN" dirty="0"/>
              <a:t>RAM</a:t>
            </a:r>
            <a:endParaRPr lang="en-US" dirty="0"/>
          </a:p>
        </p:txBody>
      </p:sp>
      <p:pic>
        <p:nvPicPr>
          <p:cNvPr id="8" name="Picture 7">
            <a:extLst>
              <a:ext uri="{FF2B5EF4-FFF2-40B4-BE49-F238E27FC236}">
                <a16:creationId xmlns:a16="http://schemas.microsoft.com/office/drawing/2014/main" id="{39FF23EE-59E8-4BC3-BE14-3CF9B8EF00F9}"/>
              </a:ext>
            </a:extLst>
          </p:cNvPr>
          <p:cNvPicPr>
            <a:picLocks noChangeAspect="1"/>
          </p:cNvPicPr>
          <p:nvPr/>
        </p:nvPicPr>
        <p:blipFill>
          <a:blip r:embed="rId2"/>
          <a:stretch>
            <a:fillRect/>
          </a:stretch>
        </p:blipFill>
        <p:spPr>
          <a:xfrm>
            <a:off x="5296394" y="677320"/>
            <a:ext cx="3665947" cy="6165456"/>
          </a:xfrm>
          <a:prstGeom prst="rect">
            <a:avLst/>
          </a:prstGeom>
        </p:spPr>
      </p:pic>
      <p:pic>
        <p:nvPicPr>
          <p:cNvPr id="9" name="Picture 8">
            <a:extLst>
              <a:ext uri="{FF2B5EF4-FFF2-40B4-BE49-F238E27FC236}">
                <a16:creationId xmlns:a16="http://schemas.microsoft.com/office/drawing/2014/main" id="{19B2EDC2-26FB-443F-A657-F5C09687CC0F}"/>
              </a:ext>
            </a:extLst>
          </p:cNvPr>
          <p:cNvPicPr>
            <a:picLocks noChangeAspect="1"/>
          </p:cNvPicPr>
          <p:nvPr/>
        </p:nvPicPr>
        <p:blipFill>
          <a:blip r:embed="rId3"/>
          <a:stretch>
            <a:fillRect/>
          </a:stretch>
        </p:blipFill>
        <p:spPr>
          <a:xfrm>
            <a:off x="8801100" y="3807650"/>
            <a:ext cx="3390900" cy="2876550"/>
          </a:xfrm>
          <a:prstGeom prst="rect">
            <a:avLst/>
          </a:prstGeom>
        </p:spPr>
      </p:pic>
      <p:sp>
        <p:nvSpPr>
          <p:cNvPr id="11" name="Rectangle 10">
            <a:extLst>
              <a:ext uri="{FF2B5EF4-FFF2-40B4-BE49-F238E27FC236}">
                <a16:creationId xmlns:a16="http://schemas.microsoft.com/office/drawing/2014/main" id="{449449F5-F2BE-47EA-99C4-F5BB455EFD10}"/>
              </a:ext>
            </a:extLst>
          </p:cNvPr>
          <p:cNvSpPr/>
          <p:nvPr/>
        </p:nvSpPr>
        <p:spPr>
          <a:xfrm>
            <a:off x="48341" y="1260360"/>
            <a:ext cx="6148616" cy="584775"/>
          </a:xfrm>
          <a:prstGeom prst="rect">
            <a:avLst/>
          </a:prstGeom>
        </p:spPr>
        <p:txBody>
          <a:bodyPr wrap="square">
            <a:spAutoFit/>
          </a:bodyPr>
          <a:lstStyle/>
          <a:p>
            <a:r>
              <a:rPr lang="en-US" sz="3200" dirty="0"/>
              <a:t>adabc</a:t>
            </a:r>
            <a:r>
              <a:rPr lang="en-US" altLang="zh-CN" sz="3200" dirty="0"/>
              <a:t>3</a:t>
            </a:r>
            <a:r>
              <a:rPr lang="en-US" sz="2800" dirty="0"/>
              <a:t>       </a:t>
            </a:r>
            <a:r>
              <a:rPr lang="en-US" altLang="zh-CN" sz="3200" dirty="0"/>
              <a:t>------</a:t>
            </a:r>
            <a:r>
              <a:rPr lang="en-US" altLang="zh-CN" sz="3200" dirty="0" err="1"/>
              <a:t>adabcadabcadabc</a:t>
            </a:r>
            <a:endParaRPr lang="en-US" sz="3200" dirty="0"/>
          </a:p>
        </p:txBody>
      </p:sp>
      <p:sp>
        <p:nvSpPr>
          <p:cNvPr id="12" name="Arrow: Right 11">
            <a:extLst>
              <a:ext uri="{FF2B5EF4-FFF2-40B4-BE49-F238E27FC236}">
                <a16:creationId xmlns:a16="http://schemas.microsoft.com/office/drawing/2014/main" id="{F3F0A787-76D5-490F-8647-8C5FC9E4B688}"/>
              </a:ext>
            </a:extLst>
          </p:cNvPr>
          <p:cNvSpPr/>
          <p:nvPr/>
        </p:nvSpPr>
        <p:spPr>
          <a:xfrm>
            <a:off x="1450007" y="1481567"/>
            <a:ext cx="409494" cy="201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02" y="2354723"/>
            <a:ext cx="5018080" cy="4139001"/>
          </a:xfrm>
          <a:prstGeom prst="rect">
            <a:avLst/>
          </a:prstGeom>
        </p:spPr>
      </p:pic>
    </p:spTree>
    <p:extLst>
      <p:ext uri="{BB962C8B-B14F-4D97-AF65-F5344CB8AC3E}">
        <p14:creationId xmlns:p14="http://schemas.microsoft.com/office/powerpoint/2010/main" val="383397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memory for sequence learning </a:t>
            </a:r>
          </a:p>
        </p:txBody>
      </p:sp>
      <p:sp>
        <p:nvSpPr>
          <p:cNvPr id="3" name="Content Placeholder 2"/>
          <p:cNvSpPr>
            <a:spLocks noGrp="1"/>
          </p:cNvSpPr>
          <p:nvPr>
            <p:ph idx="1"/>
          </p:nvPr>
        </p:nvSpPr>
        <p:spPr/>
        <p:txBody>
          <a:bodyPr/>
          <a:lstStyle/>
          <a:p>
            <a:r>
              <a:rPr lang="en-US" dirty="0"/>
              <a:t>Sequence learning category:</a:t>
            </a:r>
          </a:p>
          <a:p>
            <a:pPr>
              <a:buFont typeface="Wingdings" charset="2"/>
              <a:buChar char="Ø"/>
            </a:pPr>
            <a:r>
              <a:rPr lang="en-US" dirty="0"/>
              <a:t> sequence prediction</a:t>
            </a:r>
          </a:p>
          <a:p>
            <a:pPr>
              <a:buFont typeface="Wingdings" charset="2"/>
              <a:buChar char="Ø"/>
            </a:pPr>
            <a:r>
              <a:rPr lang="en-US" dirty="0"/>
              <a:t>Sequence recognition</a:t>
            </a:r>
          </a:p>
          <a:p>
            <a:pPr>
              <a:buFont typeface="Wingdings" charset="2"/>
              <a:buChar char="Ø"/>
            </a:pPr>
            <a:r>
              <a:rPr lang="en-US" dirty="0"/>
              <a:t>Sequence generation</a:t>
            </a:r>
          </a:p>
          <a:p>
            <a:pPr>
              <a:buFont typeface="Wingdings" charset="2"/>
              <a:buChar char="Ø"/>
            </a:pPr>
            <a:r>
              <a:rPr lang="en-US" dirty="0"/>
              <a:t>Sequence decision making</a:t>
            </a:r>
          </a:p>
        </p:txBody>
      </p:sp>
    </p:spTree>
    <p:extLst>
      <p:ext uri="{BB962C8B-B14F-4D97-AF65-F5344CB8AC3E}">
        <p14:creationId xmlns:p14="http://schemas.microsoft.com/office/powerpoint/2010/main" val="1629658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t> Motivation  </a:t>
            </a:r>
          </a:p>
          <a:p>
            <a:pPr>
              <a:buFont typeface="Wingdings" charset="2"/>
              <a:buChar char="q"/>
            </a:pPr>
            <a:r>
              <a:rPr lang="en-US" dirty="0"/>
              <a:t> Memory structure analysis for dynamic neural network</a:t>
            </a:r>
          </a:p>
          <a:p>
            <a:pPr lvl="1">
              <a:buFont typeface="Wingdings" charset="2"/>
              <a:buChar char="Ø"/>
            </a:pPr>
            <a:r>
              <a:rPr lang="en-US" sz="2800" dirty="0"/>
              <a:t> Memory structure analysis</a:t>
            </a:r>
          </a:p>
          <a:p>
            <a:pPr lvl="1">
              <a:buFont typeface="Wingdings" charset="2"/>
              <a:buChar char="Ø"/>
            </a:pPr>
            <a:r>
              <a:rPr lang="en-US" sz="2800" dirty="0"/>
              <a:t> Memory network taxonomy</a:t>
            </a:r>
          </a:p>
          <a:p>
            <a:pPr lvl="1">
              <a:buFont typeface="Wingdings" charset="2"/>
              <a:buChar char="Ø"/>
            </a:pPr>
            <a:r>
              <a:rPr lang="zh-CN" altLang="en-US" sz="2800" dirty="0"/>
              <a:t> </a:t>
            </a:r>
            <a:r>
              <a:rPr lang="en-US" altLang="zh-CN" sz="2800" dirty="0"/>
              <a:t>Mapping</a:t>
            </a:r>
            <a:r>
              <a:rPr lang="zh-CN" altLang="en-US" sz="2800" dirty="0"/>
              <a:t> </a:t>
            </a:r>
            <a:r>
              <a:rPr lang="en-US" altLang="zh-CN" sz="2800" dirty="0"/>
              <a:t>from</a:t>
            </a:r>
            <a:r>
              <a:rPr lang="zh-CN" altLang="en-US" sz="2800" dirty="0"/>
              <a:t> </a:t>
            </a:r>
            <a:r>
              <a:rPr lang="en-US" altLang="zh-CN" sz="2800" dirty="0"/>
              <a:t>architecture</a:t>
            </a:r>
            <a:r>
              <a:rPr lang="zh-CN" altLang="en-US" sz="2800" dirty="0"/>
              <a:t> </a:t>
            </a:r>
            <a:r>
              <a:rPr lang="en-US" altLang="zh-CN" sz="2800" dirty="0"/>
              <a:t>to</a:t>
            </a:r>
            <a:r>
              <a:rPr lang="zh-CN" altLang="en-US" sz="2800" dirty="0"/>
              <a:t> </a:t>
            </a:r>
            <a:r>
              <a:rPr lang="en-US" altLang="zh-CN" sz="2800" dirty="0"/>
              <a:t>task</a:t>
            </a:r>
            <a:r>
              <a:rPr lang="zh-CN" altLang="en-US" sz="2800" dirty="0"/>
              <a:t> </a:t>
            </a:r>
            <a:r>
              <a:rPr lang="en-US" altLang="zh-CN" sz="2800" dirty="0"/>
              <a:t>types</a:t>
            </a:r>
            <a:endParaRPr lang="en-US" sz="2800" dirty="0"/>
          </a:p>
          <a:p>
            <a:pPr lvl="1">
              <a:buFont typeface="Wingdings" charset="2"/>
              <a:buChar char="Ø"/>
            </a:pPr>
            <a:r>
              <a:rPr lang="en-US" dirty="0"/>
              <a:t> </a:t>
            </a:r>
            <a:r>
              <a:rPr lang="en-US" sz="2800" dirty="0">
                <a:solidFill>
                  <a:srgbClr val="C00000"/>
                </a:solidFill>
              </a:rPr>
              <a:t>Experiment</a:t>
            </a:r>
          </a:p>
          <a:p>
            <a:pPr>
              <a:buFont typeface="Wingdings" charset="2"/>
              <a:buChar char="q"/>
            </a:pPr>
            <a:r>
              <a:rPr lang="en-US" dirty="0"/>
              <a:t> Research plan</a:t>
            </a:r>
          </a:p>
        </p:txBody>
      </p:sp>
    </p:spTree>
    <p:extLst>
      <p:ext uri="{BB962C8B-B14F-4D97-AF65-F5344CB8AC3E}">
        <p14:creationId xmlns:p14="http://schemas.microsoft.com/office/powerpoint/2010/main" val="748775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86A4-7B10-4020-B15F-51B26F254F8A}"/>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FD5ACADB-A8FF-4D56-B393-90CA207DE02C}"/>
              </a:ext>
            </a:extLst>
          </p:cNvPr>
          <p:cNvSpPr>
            <a:spLocks noGrp="1"/>
          </p:cNvSpPr>
          <p:nvPr>
            <p:ph idx="1"/>
          </p:nvPr>
        </p:nvSpPr>
        <p:spPr>
          <a:xfrm>
            <a:off x="838200" y="1472540"/>
            <a:ext cx="10515600" cy="5296395"/>
          </a:xfrm>
        </p:spPr>
        <p:txBody>
          <a:bodyPr>
            <a:normAutofit fontScale="92500"/>
          </a:bodyPr>
          <a:lstStyle/>
          <a:p>
            <a:r>
              <a:rPr lang="en-US" dirty="0"/>
              <a:t>Outlandish premise that rates low on plausibility and unfortunately also struggles feebly to raise laughs or interest. Only Hawn’s well-known charm allows it to skate by on very thin ice. Goldie’s </a:t>
            </a:r>
            <a:r>
              <a:rPr lang="en-US" dirty="0" err="1"/>
              <a:t>gotta</a:t>
            </a:r>
            <a:r>
              <a:rPr lang="en-US" dirty="0"/>
              <a:t> be a contender for an actress who’s done so much in her career with very little quality material at her disposal</a:t>
            </a:r>
          </a:p>
          <a:p>
            <a:r>
              <a:rPr lang="en-US" dirty="0"/>
              <a:t>“I absolutely loved this movie. I bought it as soon as I could find a copy of it. This movie had so much emotion, and felt so real, I could really sympathize with the characters. Every time I watch it, the ending makes me cry. I can really identify with Busy Phillip’s character, and how I would feel if the same thing had happened to me. I think that all high schools should show this movie, maybe it will keep people from wanting to do the same thing. I recommend this movie to everybody and anybody. Especially those who have been affected by any school shooting. It truly is one of the greatest movies of all time.</a:t>
            </a:r>
          </a:p>
        </p:txBody>
      </p:sp>
    </p:spTree>
    <p:extLst>
      <p:ext uri="{BB962C8B-B14F-4D97-AF65-F5344CB8AC3E}">
        <p14:creationId xmlns:p14="http://schemas.microsoft.com/office/powerpoint/2010/main" val="2521196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1DE944-9DB4-4698-9D6D-201C33C62565}"/>
              </a:ext>
            </a:extLst>
          </p:cNvPr>
          <p:cNvPicPr>
            <a:picLocks noGrp="1" noChangeAspect="1"/>
          </p:cNvPicPr>
          <p:nvPr>
            <p:ph idx="1"/>
          </p:nvPr>
        </p:nvPicPr>
        <p:blipFill>
          <a:blip r:embed="rId2"/>
          <a:stretch>
            <a:fillRect/>
          </a:stretch>
        </p:blipFill>
        <p:spPr>
          <a:xfrm>
            <a:off x="507163" y="172657"/>
            <a:ext cx="10945721" cy="1991733"/>
          </a:xfrm>
          <a:prstGeom prst="rect">
            <a:avLst/>
          </a:prstGeom>
        </p:spPr>
      </p:pic>
      <p:sp>
        <p:nvSpPr>
          <p:cNvPr id="2" name="Rectangle 1"/>
          <p:cNvSpPr/>
          <p:nvPr/>
        </p:nvSpPr>
        <p:spPr>
          <a:xfrm>
            <a:off x="122153" y="2490095"/>
            <a:ext cx="12330532" cy="4154984"/>
          </a:xfrm>
          <a:prstGeom prst="rect">
            <a:avLst/>
          </a:prstGeom>
        </p:spPr>
        <p:txBody>
          <a:bodyPr wrap="square">
            <a:spAutoFit/>
          </a:bodyPr>
          <a:lstStyle/>
          <a:p>
            <a:r>
              <a:rPr lang="en-US" altLang="zh-CN" sz="2400" dirty="0">
                <a:latin typeface="Helvetica" charset="0"/>
              </a:rPr>
              <a:t>Word</a:t>
            </a:r>
            <a:r>
              <a:rPr lang="zh-CN" altLang="en-US" sz="2400" dirty="0">
                <a:latin typeface="Helvetica" charset="0"/>
              </a:rPr>
              <a:t> </a:t>
            </a:r>
            <a:r>
              <a:rPr lang="en-US" altLang="zh-CN" sz="2400" dirty="0">
                <a:latin typeface="Helvetica" charset="0"/>
              </a:rPr>
              <a:t>encoding:</a:t>
            </a:r>
            <a:r>
              <a:rPr lang="zh-CN" altLang="en-US" sz="2400" dirty="0">
                <a:latin typeface="Helvetica" charset="0"/>
              </a:rPr>
              <a:t> </a:t>
            </a:r>
            <a:r>
              <a:rPr lang="en-US" altLang="zh-CN" sz="2400" dirty="0" err="1">
                <a:latin typeface="Helvetica" charset="0"/>
              </a:rPr>
              <a:t>pretrained</a:t>
            </a:r>
            <a:r>
              <a:rPr lang="zh-CN" altLang="en-US" sz="2400" dirty="0">
                <a:latin typeface="Helvetica" charset="0"/>
              </a:rPr>
              <a:t> </a:t>
            </a:r>
            <a:r>
              <a:rPr lang="en-US" altLang="zh-CN" sz="2400" dirty="0">
                <a:latin typeface="Helvetica" charset="0"/>
              </a:rPr>
              <a:t>model:</a:t>
            </a:r>
            <a:r>
              <a:rPr lang="zh-CN" altLang="en-US" sz="2400" dirty="0">
                <a:latin typeface="Helvetica" charset="0"/>
              </a:rPr>
              <a:t> </a:t>
            </a:r>
            <a:r>
              <a:rPr lang="en-US" altLang="zh-CN" sz="2400" dirty="0" err="1">
                <a:latin typeface="Helvetica" charset="0"/>
              </a:rPr>
              <a:t>GloVe</a:t>
            </a:r>
            <a:r>
              <a:rPr lang="en-US" altLang="zh-CN" sz="2400" dirty="0">
                <a:latin typeface="Helvetica" charset="0"/>
              </a:rPr>
              <a:t>,</a:t>
            </a:r>
            <a:r>
              <a:rPr lang="zh-CN" altLang="en-US" sz="2400" dirty="0">
                <a:latin typeface="Helvetica" charset="0"/>
              </a:rPr>
              <a:t> </a:t>
            </a:r>
            <a:r>
              <a:rPr lang="en-US" sz="2400" dirty="0">
                <a:latin typeface="Helvetica" charset="0"/>
              </a:rPr>
              <a:t>400,000 word vectors</a:t>
            </a:r>
            <a:r>
              <a:rPr lang="en-US" altLang="zh-CN" sz="2400" dirty="0">
                <a:latin typeface="Helvetica" charset="0"/>
              </a:rPr>
              <a:t>,</a:t>
            </a:r>
            <a:r>
              <a:rPr lang="zh-CN" altLang="en-US" sz="2400" dirty="0">
                <a:latin typeface="Helvetica" charset="0"/>
              </a:rPr>
              <a:t> </a:t>
            </a:r>
            <a:r>
              <a:rPr lang="en-US" sz="2400" dirty="0">
                <a:latin typeface="Helvetica" charset="0"/>
              </a:rPr>
              <a:t>each with a dimensionality of</a:t>
            </a:r>
            <a:r>
              <a:rPr lang="zh-CN" altLang="en-US" sz="2400" dirty="0">
                <a:latin typeface="Helvetica" charset="0"/>
              </a:rPr>
              <a:t> </a:t>
            </a:r>
            <a:r>
              <a:rPr lang="en-US" sz="2400" dirty="0">
                <a:latin typeface="Helvetica" charset="0"/>
              </a:rPr>
              <a:t>50.</a:t>
            </a:r>
          </a:p>
          <a:p>
            <a:endParaRPr lang="en-US" altLang="zh-CN" sz="2400" dirty="0">
              <a:latin typeface="Helvetica" charset="0"/>
            </a:endParaRPr>
          </a:p>
          <a:p>
            <a:r>
              <a:rPr lang="en-US" altLang="zh-CN" sz="2400" dirty="0">
                <a:latin typeface="Helvetica" charset="0"/>
              </a:rPr>
              <a:t>D</a:t>
            </a:r>
            <a:r>
              <a:rPr lang="en-US" sz="2400" dirty="0">
                <a:latin typeface="Helvetica" charset="0"/>
              </a:rPr>
              <a:t>ataset</a:t>
            </a:r>
            <a:r>
              <a:rPr lang="en-US" altLang="zh-CN" sz="2400" dirty="0">
                <a:latin typeface="Helvetica" charset="0"/>
              </a:rPr>
              <a:t>:</a:t>
            </a:r>
            <a:r>
              <a:rPr lang="en-US" sz="2400" dirty="0">
                <a:latin typeface="Helvetica" charset="0"/>
              </a:rPr>
              <a:t> </a:t>
            </a:r>
            <a:r>
              <a:rPr lang="en-US" sz="2400" dirty="0" err="1">
                <a:latin typeface="Helvetica" charset="0"/>
              </a:rPr>
              <a:t>lmdb</a:t>
            </a:r>
            <a:r>
              <a:rPr lang="zh-CN" altLang="en-US" sz="2400" dirty="0">
                <a:latin typeface="Helvetica" charset="0"/>
              </a:rPr>
              <a:t> </a:t>
            </a:r>
            <a:r>
              <a:rPr lang="en-US" altLang="zh-CN" sz="2400" dirty="0">
                <a:latin typeface="Helvetica" charset="0"/>
              </a:rPr>
              <a:t>movie</a:t>
            </a:r>
            <a:r>
              <a:rPr lang="zh-CN" altLang="en-US" sz="2400" dirty="0">
                <a:latin typeface="Helvetica" charset="0"/>
              </a:rPr>
              <a:t> </a:t>
            </a:r>
            <a:r>
              <a:rPr lang="en-US" altLang="zh-CN" sz="2400" dirty="0">
                <a:latin typeface="Helvetica" charset="0"/>
              </a:rPr>
              <a:t>review:</a:t>
            </a:r>
            <a:r>
              <a:rPr lang="zh-CN" altLang="en-US" sz="2400" dirty="0">
                <a:latin typeface="Helvetica" charset="0"/>
              </a:rPr>
              <a:t> </a:t>
            </a:r>
            <a:r>
              <a:rPr lang="en-US" sz="2400" dirty="0">
                <a:latin typeface="Helvetica" charset="0"/>
              </a:rPr>
              <a:t>12500 positive reviews and 12500 negative reviews. </a:t>
            </a:r>
            <a:endParaRPr lang="en-US" altLang="zh-CN" sz="2400" dirty="0">
              <a:latin typeface="Helvetica" charset="0"/>
            </a:endParaRPr>
          </a:p>
          <a:p>
            <a:endParaRPr lang="en-US" altLang="zh-CN" sz="2400" dirty="0">
              <a:latin typeface="Helvetica" charset="0"/>
            </a:endParaRPr>
          </a:p>
          <a:p>
            <a:r>
              <a:rPr lang="en-US" sz="2400" dirty="0">
                <a:latin typeface="Helvetica" charset="0"/>
              </a:rPr>
              <a:t>The output is [1, 0] for the positive text and [0, 1]</a:t>
            </a:r>
            <a:r>
              <a:rPr lang="zh-CN" altLang="en-US" sz="2400" dirty="0">
                <a:latin typeface="Helvetica" charset="0"/>
              </a:rPr>
              <a:t> </a:t>
            </a:r>
            <a:r>
              <a:rPr lang="en-US" sz="2400" dirty="0">
                <a:latin typeface="Helvetica" charset="0"/>
              </a:rPr>
              <a:t>for the negative text.</a:t>
            </a:r>
          </a:p>
          <a:p>
            <a:endParaRPr lang="en-US" altLang="zh-CN" sz="2400" dirty="0">
              <a:latin typeface="Helvetica" charset="0"/>
            </a:endParaRPr>
          </a:p>
          <a:p>
            <a:r>
              <a:rPr lang="en-US" altLang="zh-CN" sz="2400" dirty="0">
                <a:latin typeface="Helvetica" charset="0"/>
              </a:rPr>
              <a:t>For</a:t>
            </a:r>
            <a:r>
              <a:rPr lang="zh-CN" altLang="en-US" sz="2400" dirty="0">
                <a:latin typeface="Helvetica" charset="0"/>
              </a:rPr>
              <a:t> </a:t>
            </a:r>
            <a:r>
              <a:rPr lang="en-US" sz="2400" dirty="0">
                <a:latin typeface="Helvetica" charset="0"/>
              </a:rPr>
              <a:t>all architectures, the number of input, hidden and output neurons are</a:t>
            </a:r>
            <a:r>
              <a:rPr lang="zh-CN" altLang="en-US" sz="2400" dirty="0">
                <a:latin typeface="Helvetica" charset="0"/>
              </a:rPr>
              <a:t> </a:t>
            </a:r>
            <a:r>
              <a:rPr lang="en-US" sz="2400" dirty="0">
                <a:latin typeface="Helvetica" charset="0"/>
              </a:rPr>
              <a:t>50, 64, 2. </a:t>
            </a:r>
          </a:p>
          <a:p>
            <a:r>
              <a:rPr lang="en-US" sz="2400" dirty="0">
                <a:latin typeface="Helvetica" charset="0"/>
              </a:rPr>
              <a:t>In LSTM, neural stack</a:t>
            </a:r>
            <a:r>
              <a:rPr lang="zh-CN" altLang="en-US" sz="2400" dirty="0">
                <a:latin typeface="Helvetica" charset="0"/>
              </a:rPr>
              <a:t> </a:t>
            </a:r>
            <a:r>
              <a:rPr lang="en-US" sz="2400" dirty="0">
                <a:latin typeface="Helvetica" charset="0"/>
              </a:rPr>
              <a:t>and neural RAM, memory width N = </a:t>
            </a:r>
            <a:r>
              <a:rPr lang="en-US" altLang="zh-CN" sz="2400" dirty="0">
                <a:latin typeface="Helvetica" charset="0"/>
              </a:rPr>
              <a:t>64</a:t>
            </a:r>
            <a:endParaRPr lang="en-US" sz="2400" dirty="0">
              <a:latin typeface="Helvetica" charset="0"/>
            </a:endParaRPr>
          </a:p>
          <a:p>
            <a:r>
              <a:rPr lang="en-US" sz="2400" dirty="0">
                <a:latin typeface="Helvetica" charset="0"/>
              </a:rPr>
              <a:t>In</a:t>
            </a:r>
            <a:r>
              <a:rPr lang="zh-CN" altLang="en-US" sz="2400" dirty="0">
                <a:latin typeface="Helvetica" charset="0"/>
              </a:rPr>
              <a:t> </a:t>
            </a:r>
            <a:r>
              <a:rPr lang="en-US" sz="2400" dirty="0">
                <a:latin typeface="Helvetica" charset="0"/>
              </a:rPr>
              <a:t>neural RAM, the </a:t>
            </a:r>
            <a:r>
              <a:rPr lang="en-US" altLang="zh-CN" sz="2400" dirty="0">
                <a:latin typeface="Helvetica" charset="0"/>
              </a:rPr>
              <a:t>memory</a:t>
            </a:r>
            <a:r>
              <a:rPr lang="zh-CN" altLang="en-US" sz="2400" dirty="0">
                <a:latin typeface="Helvetica" charset="0"/>
              </a:rPr>
              <a:t> </a:t>
            </a:r>
            <a:r>
              <a:rPr lang="en-US" altLang="zh-CN" sz="2400" dirty="0">
                <a:latin typeface="Helvetica" charset="0"/>
              </a:rPr>
              <a:t>depth</a:t>
            </a:r>
            <a:r>
              <a:rPr lang="zh-CN" altLang="en-US" sz="2400" dirty="0">
                <a:latin typeface="Helvetica" charset="0"/>
              </a:rPr>
              <a:t> </a:t>
            </a:r>
            <a:r>
              <a:rPr lang="en-US" altLang="zh-CN" sz="2400" dirty="0">
                <a:latin typeface="Helvetica" charset="0"/>
              </a:rPr>
              <a:t>M=</a:t>
            </a:r>
            <a:r>
              <a:rPr lang="en-US" sz="2400" dirty="0">
                <a:latin typeface="Helvetica" charset="0"/>
              </a:rPr>
              <a:t>64. The number of read and write</a:t>
            </a:r>
            <a:r>
              <a:rPr lang="zh-CN" altLang="en-US" sz="2400" dirty="0">
                <a:latin typeface="Helvetica" charset="0"/>
              </a:rPr>
              <a:t> </a:t>
            </a:r>
            <a:r>
              <a:rPr lang="en-US" sz="2400" dirty="0">
                <a:latin typeface="Helvetica" charset="0"/>
              </a:rPr>
              <a:t>head are 4 and 1. </a:t>
            </a:r>
          </a:p>
          <a:p>
            <a:r>
              <a:rPr lang="en-US" sz="2400" dirty="0">
                <a:latin typeface="Helvetica" charset="0"/>
              </a:rPr>
              <a:t>The results are average of 20 runs with random initializations.</a:t>
            </a:r>
            <a:endParaRPr lang="en-US" sz="2400" dirty="0">
              <a:effectLst/>
              <a:latin typeface="Helvetica" charset="0"/>
            </a:endParaRPr>
          </a:p>
        </p:txBody>
      </p:sp>
    </p:spTree>
    <p:extLst>
      <p:ext uri="{BB962C8B-B14F-4D97-AF65-F5344CB8AC3E}">
        <p14:creationId xmlns:p14="http://schemas.microsoft.com/office/powerpoint/2010/main" val="4115645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0" y="279314"/>
            <a:ext cx="6096000" cy="6463308"/>
          </a:xfrm>
          <a:prstGeom prst="rect">
            <a:avLst/>
          </a:prstGeom>
        </p:spPr>
        <p:txBody>
          <a:bodyPr>
            <a:spAutoFit/>
          </a:bodyPr>
          <a:lstStyle/>
          <a:p>
            <a:r>
              <a:rPr lang="en-US" dirty="0"/>
              <a:t>1 Daniel went to the kitchen.</a:t>
            </a:r>
          </a:p>
          <a:p>
            <a:r>
              <a:rPr lang="en-US" dirty="0"/>
              <a:t>2 Daniel journeyed to the hallway.</a:t>
            </a:r>
          </a:p>
          <a:p>
            <a:r>
              <a:rPr lang="en-US" dirty="0"/>
              <a:t>3 Mary went back to the garden.</a:t>
            </a:r>
          </a:p>
          <a:p>
            <a:r>
              <a:rPr lang="en-US" dirty="0"/>
              <a:t>4 Daniel picked up the apple there.</a:t>
            </a:r>
          </a:p>
          <a:p>
            <a:r>
              <a:rPr lang="en-US" dirty="0"/>
              <a:t>5 Sandra went to the office.</a:t>
            </a:r>
          </a:p>
          <a:p>
            <a:r>
              <a:rPr lang="en-US" dirty="0"/>
              <a:t>6 Sandra travelled to the bedroom.</a:t>
            </a:r>
          </a:p>
          <a:p>
            <a:r>
              <a:rPr lang="en-US" dirty="0"/>
              <a:t>7 Mary got the football there.</a:t>
            </a:r>
          </a:p>
          <a:p>
            <a:r>
              <a:rPr lang="en-US" dirty="0"/>
              <a:t>8 Sandra grabbed the milk there.</a:t>
            </a:r>
          </a:p>
          <a:p>
            <a:r>
              <a:rPr lang="en-US" dirty="0"/>
              <a:t>9 Mary left the football.</a:t>
            </a:r>
          </a:p>
          <a:p>
            <a:r>
              <a:rPr lang="en-US" dirty="0"/>
              <a:t>10 Daniel left the apple.</a:t>
            </a:r>
          </a:p>
          <a:p>
            <a:r>
              <a:rPr lang="en-US" dirty="0"/>
              <a:t>11 Where is the football?</a:t>
            </a:r>
            <a:r>
              <a:rPr lang="zh-CN" altLang="en-US" dirty="0"/>
              <a:t>       </a:t>
            </a:r>
            <a:r>
              <a:rPr lang="en-US" b="1" dirty="0">
                <a:solidFill>
                  <a:srgbClr val="C00000"/>
                </a:solidFill>
              </a:rPr>
              <a:t>garden	9 3</a:t>
            </a:r>
          </a:p>
          <a:p>
            <a:r>
              <a:rPr lang="en-US" dirty="0"/>
              <a:t>12 Daniel got the apple there.</a:t>
            </a:r>
          </a:p>
          <a:p>
            <a:r>
              <a:rPr lang="en-US" dirty="0"/>
              <a:t>13 Sandra dropped the milk.</a:t>
            </a:r>
          </a:p>
          <a:p>
            <a:r>
              <a:rPr lang="en-US" dirty="0"/>
              <a:t>14 Where is the milk? 	</a:t>
            </a:r>
            <a:r>
              <a:rPr lang="en-US" b="1" dirty="0">
                <a:solidFill>
                  <a:srgbClr val="C00000"/>
                </a:solidFill>
              </a:rPr>
              <a:t>bedroom</a:t>
            </a:r>
            <a:r>
              <a:rPr lang="en-US" dirty="0"/>
              <a:t>	</a:t>
            </a:r>
            <a:r>
              <a:rPr lang="en-US" b="1" dirty="0">
                <a:solidFill>
                  <a:srgbClr val="C00000"/>
                </a:solidFill>
              </a:rPr>
              <a:t>13</a:t>
            </a:r>
            <a:r>
              <a:rPr lang="en-US" dirty="0"/>
              <a:t> </a:t>
            </a:r>
            <a:r>
              <a:rPr lang="en-US" b="1" dirty="0">
                <a:solidFill>
                  <a:srgbClr val="C00000"/>
                </a:solidFill>
              </a:rPr>
              <a:t>6</a:t>
            </a:r>
          </a:p>
          <a:p>
            <a:r>
              <a:rPr lang="en-US" dirty="0"/>
              <a:t>15 Mary picked up the football there.</a:t>
            </a:r>
          </a:p>
          <a:p>
            <a:r>
              <a:rPr lang="en-US" dirty="0"/>
              <a:t>16 John moved to the bathroom.</a:t>
            </a:r>
          </a:p>
          <a:p>
            <a:r>
              <a:rPr lang="en-US" dirty="0"/>
              <a:t>17 Where is the milk? 	</a:t>
            </a:r>
            <a:r>
              <a:rPr lang="en-US" b="1" dirty="0">
                <a:solidFill>
                  <a:srgbClr val="C00000"/>
                </a:solidFill>
              </a:rPr>
              <a:t>bedroom</a:t>
            </a:r>
            <a:r>
              <a:rPr lang="en-US" dirty="0"/>
              <a:t>	</a:t>
            </a:r>
            <a:r>
              <a:rPr lang="en-US" b="1" dirty="0">
                <a:solidFill>
                  <a:srgbClr val="C00000"/>
                </a:solidFill>
              </a:rPr>
              <a:t>13</a:t>
            </a:r>
            <a:r>
              <a:rPr lang="en-US" dirty="0"/>
              <a:t> </a:t>
            </a:r>
            <a:r>
              <a:rPr lang="en-US" b="1" dirty="0">
                <a:solidFill>
                  <a:srgbClr val="C00000"/>
                </a:solidFill>
              </a:rPr>
              <a:t>6</a:t>
            </a:r>
          </a:p>
          <a:p>
            <a:r>
              <a:rPr lang="en-US" dirty="0"/>
              <a:t>18 Mary moved to the bedroom.</a:t>
            </a:r>
          </a:p>
          <a:p>
            <a:r>
              <a:rPr lang="en-US" dirty="0"/>
              <a:t>19 Sandra went to the garden.</a:t>
            </a:r>
          </a:p>
          <a:p>
            <a:r>
              <a:rPr lang="en-US" dirty="0"/>
              <a:t>20 Where is the milk? 	</a:t>
            </a:r>
            <a:r>
              <a:rPr lang="en-US" b="1" dirty="0">
                <a:solidFill>
                  <a:srgbClr val="C00000"/>
                </a:solidFill>
              </a:rPr>
              <a:t>bedroom</a:t>
            </a:r>
            <a:r>
              <a:rPr lang="en-US" dirty="0"/>
              <a:t>	</a:t>
            </a:r>
            <a:r>
              <a:rPr lang="en-US" b="1" dirty="0">
                <a:solidFill>
                  <a:srgbClr val="C00000"/>
                </a:solidFill>
              </a:rPr>
              <a:t>13</a:t>
            </a:r>
            <a:r>
              <a:rPr lang="en-US" dirty="0"/>
              <a:t> </a:t>
            </a:r>
            <a:r>
              <a:rPr lang="en-US" b="1" dirty="0">
                <a:solidFill>
                  <a:srgbClr val="C00000"/>
                </a:solidFill>
              </a:rPr>
              <a:t>6</a:t>
            </a:r>
          </a:p>
          <a:p>
            <a:r>
              <a:rPr lang="en-US" dirty="0"/>
              <a:t>21 Daniel discarded the apple.</a:t>
            </a:r>
          </a:p>
          <a:p>
            <a:r>
              <a:rPr lang="en-US" dirty="0"/>
              <a:t>22 Daniel went to the bathroom.</a:t>
            </a:r>
          </a:p>
          <a:p>
            <a:r>
              <a:rPr lang="en-US" dirty="0"/>
              <a:t>23 Where is the apple? 	</a:t>
            </a:r>
            <a:r>
              <a:rPr lang="en-US" b="1" dirty="0">
                <a:solidFill>
                  <a:srgbClr val="C00000"/>
                </a:solidFill>
              </a:rPr>
              <a:t>hallway</a:t>
            </a:r>
            <a:r>
              <a:rPr lang="en-US" dirty="0"/>
              <a:t>	</a:t>
            </a:r>
            <a:r>
              <a:rPr lang="en-US" b="1" dirty="0">
                <a:solidFill>
                  <a:srgbClr val="C00000"/>
                </a:solidFill>
              </a:rPr>
              <a:t>21</a:t>
            </a:r>
            <a:r>
              <a:rPr lang="en-US" dirty="0"/>
              <a:t> </a:t>
            </a:r>
            <a:r>
              <a:rPr lang="en-US" b="1" dirty="0">
                <a:solidFill>
                  <a:srgbClr val="C00000"/>
                </a:solidFill>
              </a:rPr>
              <a:t>2</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812540"/>
            <a:ext cx="2981311" cy="295026"/>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483" y="2523127"/>
            <a:ext cx="2949605" cy="291888"/>
          </a:xfrm>
          <a:prstGeom prst="rect">
            <a:avLst/>
          </a:prstGeom>
        </p:spPr>
      </p:pic>
      <p:sp>
        <p:nvSpPr>
          <p:cNvPr id="9" name="Title 1">
            <a:extLst>
              <a:ext uri="{FF2B5EF4-FFF2-40B4-BE49-F238E27FC236}">
                <a16:creationId xmlns:a16="http://schemas.microsoft.com/office/drawing/2014/main" id="{08D0100A-DB0C-46D6-B88F-841458337CE1}"/>
              </a:ext>
            </a:extLst>
          </p:cNvPr>
          <p:cNvSpPr>
            <a:spLocks noGrp="1"/>
          </p:cNvSpPr>
          <p:nvPr>
            <p:ph type="title"/>
          </p:nvPr>
        </p:nvSpPr>
        <p:spPr>
          <a:xfrm>
            <a:off x="421512" y="297271"/>
            <a:ext cx="10515600" cy="1325563"/>
          </a:xfrm>
        </p:spPr>
        <p:txBody>
          <a:bodyPr/>
          <a:lstStyle/>
          <a:p>
            <a:r>
              <a:rPr lang="en-US" dirty="0"/>
              <a:t>Question answering</a:t>
            </a:r>
          </a:p>
        </p:txBody>
      </p:sp>
    </p:spTree>
    <p:extLst>
      <p:ext uri="{BB962C8B-B14F-4D97-AF65-F5344CB8AC3E}">
        <p14:creationId xmlns:p14="http://schemas.microsoft.com/office/powerpoint/2010/main" val="1177587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786EAFF-B4AF-4BC0-9D89-C717A5EAA364}"/>
              </a:ext>
            </a:extLst>
          </p:cNvPr>
          <p:cNvPicPr>
            <a:picLocks noGrp="1" noChangeAspect="1"/>
          </p:cNvPicPr>
          <p:nvPr>
            <p:ph idx="1"/>
          </p:nvPr>
        </p:nvPicPr>
        <p:blipFill>
          <a:blip r:embed="rId2"/>
          <a:stretch>
            <a:fillRect/>
          </a:stretch>
        </p:blipFill>
        <p:spPr>
          <a:xfrm>
            <a:off x="196822" y="541421"/>
            <a:ext cx="11784758" cy="2723439"/>
          </a:xfrm>
          <a:prstGeom prst="rect">
            <a:avLst/>
          </a:prstGeom>
        </p:spPr>
      </p:pic>
      <p:sp>
        <p:nvSpPr>
          <p:cNvPr id="2" name="Rectangle 1"/>
          <p:cNvSpPr/>
          <p:nvPr/>
        </p:nvSpPr>
        <p:spPr>
          <a:xfrm>
            <a:off x="459338" y="3685965"/>
            <a:ext cx="11522242" cy="3046988"/>
          </a:xfrm>
          <a:prstGeom prst="rect">
            <a:avLst/>
          </a:prstGeom>
        </p:spPr>
        <p:txBody>
          <a:bodyPr wrap="square">
            <a:spAutoFit/>
          </a:bodyPr>
          <a:lstStyle/>
          <a:p>
            <a:r>
              <a:rPr lang="en-US" altLang="zh-CN" sz="2400" dirty="0">
                <a:latin typeface="Helvetica" charset="0"/>
              </a:rPr>
              <a:t>For</a:t>
            </a:r>
            <a:r>
              <a:rPr lang="zh-CN" altLang="en-US" sz="2400" dirty="0">
                <a:latin typeface="Helvetica" charset="0"/>
              </a:rPr>
              <a:t> </a:t>
            </a:r>
            <a:r>
              <a:rPr lang="en-US" sz="2400" dirty="0">
                <a:latin typeface="Helvetica" charset="0"/>
              </a:rPr>
              <a:t>all the four network architectures, the number of input, hidden and output neurons are</a:t>
            </a:r>
            <a:r>
              <a:rPr lang="zh-CN" altLang="en-US" sz="2400" dirty="0">
                <a:latin typeface="Helvetica" charset="0"/>
              </a:rPr>
              <a:t> </a:t>
            </a:r>
            <a:r>
              <a:rPr lang="cs-CZ" sz="2400" dirty="0"/>
              <a:t>150, 64, 150</a:t>
            </a:r>
            <a:r>
              <a:rPr lang="en-US" sz="2400" dirty="0">
                <a:latin typeface="Helvetica" charset="0"/>
              </a:rPr>
              <a:t>. </a:t>
            </a:r>
          </a:p>
          <a:p>
            <a:r>
              <a:rPr lang="en-US" sz="2400" dirty="0">
                <a:latin typeface="Helvetica" charset="0"/>
              </a:rPr>
              <a:t>In LSTM, neural stack</a:t>
            </a:r>
            <a:r>
              <a:rPr lang="zh-CN" altLang="en-US" sz="2400" dirty="0">
                <a:latin typeface="Helvetica" charset="0"/>
              </a:rPr>
              <a:t> </a:t>
            </a:r>
            <a:r>
              <a:rPr lang="en-US" sz="2400" dirty="0">
                <a:latin typeface="Helvetica" charset="0"/>
              </a:rPr>
              <a:t>and neural RAM, memory width N = </a:t>
            </a:r>
            <a:r>
              <a:rPr lang="en-US" altLang="zh-CN" sz="2400" dirty="0">
                <a:latin typeface="Helvetica" charset="0"/>
              </a:rPr>
              <a:t>64</a:t>
            </a:r>
            <a:endParaRPr lang="en-US" sz="2400" dirty="0">
              <a:latin typeface="Helvetica" charset="0"/>
            </a:endParaRPr>
          </a:p>
          <a:p>
            <a:r>
              <a:rPr lang="en-US" sz="2400" dirty="0">
                <a:latin typeface="Helvetica" charset="0"/>
              </a:rPr>
              <a:t>In</a:t>
            </a:r>
            <a:r>
              <a:rPr lang="zh-CN" altLang="en-US" sz="2400" dirty="0">
                <a:latin typeface="Helvetica" charset="0"/>
              </a:rPr>
              <a:t> </a:t>
            </a:r>
            <a:r>
              <a:rPr lang="en-US" sz="2400" dirty="0">
                <a:latin typeface="Helvetica" charset="0"/>
              </a:rPr>
              <a:t>neural RAM, the </a:t>
            </a:r>
            <a:r>
              <a:rPr lang="en-US" altLang="zh-CN" sz="2400" dirty="0">
                <a:latin typeface="Helvetica" charset="0"/>
              </a:rPr>
              <a:t>memory</a:t>
            </a:r>
            <a:r>
              <a:rPr lang="zh-CN" altLang="en-US" sz="2400" dirty="0">
                <a:latin typeface="Helvetica" charset="0"/>
              </a:rPr>
              <a:t> </a:t>
            </a:r>
            <a:r>
              <a:rPr lang="en-US" altLang="zh-CN" sz="2400" dirty="0">
                <a:latin typeface="Helvetica" charset="0"/>
              </a:rPr>
              <a:t>depth</a:t>
            </a:r>
            <a:r>
              <a:rPr lang="zh-CN" altLang="en-US" sz="2400" dirty="0">
                <a:latin typeface="Helvetica" charset="0"/>
              </a:rPr>
              <a:t> </a:t>
            </a:r>
            <a:r>
              <a:rPr lang="en-US" altLang="zh-CN" sz="2400" dirty="0">
                <a:latin typeface="Helvetica" charset="0"/>
              </a:rPr>
              <a:t>M=</a:t>
            </a:r>
            <a:r>
              <a:rPr lang="en-US" sz="2400" dirty="0">
                <a:latin typeface="Helvetica" charset="0"/>
              </a:rPr>
              <a:t>64. </a:t>
            </a:r>
          </a:p>
          <a:p>
            <a:r>
              <a:rPr lang="en-US" sz="2400" dirty="0">
                <a:latin typeface="Helvetica" charset="0"/>
              </a:rPr>
              <a:t>The number of read and write</a:t>
            </a:r>
            <a:r>
              <a:rPr lang="zh-CN" altLang="en-US" sz="2400" dirty="0">
                <a:latin typeface="Helvetica" charset="0"/>
              </a:rPr>
              <a:t> </a:t>
            </a:r>
            <a:r>
              <a:rPr lang="en-US" sz="2400" dirty="0">
                <a:latin typeface="Helvetica" charset="0"/>
              </a:rPr>
              <a:t>head are 4 and 1. </a:t>
            </a:r>
          </a:p>
          <a:p>
            <a:r>
              <a:rPr lang="en-US" sz="2400" dirty="0">
                <a:latin typeface="Helvetica" charset="0"/>
              </a:rPr>
              <a:t>The results are average of 20 runs with random initializations.</a:t>
            </a:r>
          </a:p>
          <a:p>
            <a:r>
              <a:rPr lang="en-US" altLang="zh-CN" sz="2400" dirty="0">
                <a:latin typeface="Helvetica" charset="0"/>
              </a:rPr>
              <a:t>Training</a:t>
            </a:r>
            <a:r>
              <a:rPr lang="zh-CN" altLang="en-US" sz="2400" dirty="0">
                <a:latin typeface="Helvetica" charset="0"/>
              </a:rPr>
              <a:t> </a:t>
            </a:r>
            <a:r>
              <a:rPr lang="en-US" altLang="zh-CN" sz="2400" dirty="0">
                <a:latin typeface="Helvetica" charset="0"/>
              </a:rPr>
              <a:t>questions:</a:t>
            </a:r>
            <a:r>
              <a:rPr lang="zh-CN" altLang="en-US" sz="2400" dirty="0">
                <a:latin typeface="Helvetica" charset="0"/>
              </a:rPr>
              <a:t> </a:t>
            </a:r>
            <a:r>
              <a:rPr lang="en-US" sz="2400" dirty="0">
                <a:latin typeface="Helvetica" charset="0"/>
              </a:rPr>
              <a:t>10,000 questions </a:t>
            </a:r>
          </a:p>
          <a:p>
            <a:endParaRPr lang="en-US" sz="2400" dirty="0">
              <a:effectLst/>
              <a:latin typeface="Helvetica" charset="0"/>
            </a:endParaRPr>
          </a:p>
        </p:txBody>
      </p:sp>
    </p:spTree>
    <p:extLst>
      <p:ext uri="{BB962C8B-B14F-4D97-AF65-F5344CB8AC3E}">
        <p14:creationId xmlns:p14="http://schemas.microsoft.com/office/powerpoint/2010/main" val="426175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lstStyle/>
          <a:p>
            <a:pPr>
              <a:buFont typeface="Wingdings" charset="2"/>
              <a:buChar char="q"/>
            </a:pPr>
            <a:r>
              <a:rPr lang="en-US" dirty="0"/>
              <a:t> Motivation  </a:t>
            </a:r>
          </a:p>
          <a:p>
            <a:pPr>
              <a:buFont typeface="Wingdings" charset="2"/>
              <a:buChar char="q"/>
            </a:pPr>
            <a:r>
              <a:rPr lang="en-US" dirty="0"/>
              <a:t> Memory structure analysis for dynamic neural network</a:t>
            </a:r>
          </a:p>
          <a:p>
            <a:pPr lvl="1">
              <a:buFont typeface="Wingdings" charset="2"/>
              <a:buChar char="Ø"/>
            </a:pPr>
            <a:r>
              <a:rPr lang="en-US" dirty="0"/>
              <a:t> </a:t>
            </a:r>
            <a:r>
              <a:rPr lang="en-US" sz="2800" dirty="0"/>
              <a:t>Memory structure analysis</a:t>
            </a:r>
          </a:p>
          <a:p>
            <a:pPr lvl="1">
              <a:buFont typeface="Wingdings" charset="2"/>
              <a:buChar char="Ø"/>
            </a:pPr>
            <a:r>
              <a:rPr lang="en-US" sz="2800" dirty="0"/>
              <a:t> Memory network taxonomy</a:t>
            </a:r>
          </a:p>
          <a:p>
            <a:pPr lvl="1">
              <a:buFont typeface="Wingdings" charset="2"/>
              <a:buChar char="Ø"/>
            </a:pPr>
            <a:r>
              <a:rPr lang="zh-CN" altLang="en-US" sz="2800" dirty="0"/>
              <a:t> </a:t>
            </a:r>
            <a:r>
              <a:rPr lang="en-US" altLang="zh-CN" sz="2800" dirty="0"/>
              <a:t>Mapping</a:t>
            </a:r>
            <a:r>
              <a:rPr lang="zh-CN" altLang="en-US" sz="2800" dirty="0"/>
              <a:t> </a:t>
            </a:r>
            <a:r>
              <a:rPr lang="en-US" altLang="zh-CN" sz="2800" dirty="0"/>
              <a:t>from</a:t>
            </a:r>
            <a:r>
              <a:rPr lang="zh-CN" altLang="en-US" sz="2800" dirty="0"/>
              <a:t> </a:t>
            </a:r>
            <a:r>
              <a:rPr lang="en-US" altLang="zh-CN" sz="2800" dirty="0"/>
              <a:t>architecture</a:t>
            </a:r>
            <a:r>
              <a:rPr lang="zh-CN" altLang="en-US" sz="2800" dirty="0"/>
              <a:t> </a:t>
            </a:r>
            <a:r>
              <a:rPr lang="en-US" altLang="zh-CN" sz="2800" dirty="0"/>
              <a:t>to</a:t>
            </a:r>
            <a:r>
              <a:rPr lang="zh-CN" altLang="en-US" sz="2800" dirty="0"/>
              <a:t> </a:t>
            </a:r>
            <a:r>
              <a:rPr lang="en-US" altLang="zh-CN" sz="2800" dirty="0"/>
              <a:t>task</a:t>
            </a:r>
            <a:r>
              <a:rPr lang="zh-CN" altLang="en-US" sz="2800" dirty="0"/>
              <a:t> </a:t>
            </a:r>
            <a:r>
              <a:rPr lang="en-US" altLang="zh-CN" sz="2800" dirty="0"/>
              <a:t>types</a:t>
            </a:r>
            <a:endParaRPr lang="en-US" sz="2800" dirty="0"/>
          </a:p>
          <a:p>
            <a:pPr lvl="1">
              <a:buFont typeface="Wingdings" charset="2"/>
              <a:buChar char="Ø"/>
            </a:pPr>
            <a:r>
              <a:rPr lang="en-US" sz="2800" dirty="0"/>
              <a:t> Experiment</a:t>
            </a:r>
          </a:p>
          <a:p>
            <a:pPr>
              <a:buFont typeface="Wingdings" charset="2"/>
              <a:buChar char="q"/>
            </a:pPr>
            <a:r>
              <a:rPr lang="en-US" dirty="0"/>
              <a:t> </a:t>
            </a:r>
            <a:r>
              <a:rPr lang="en-US" dirty="0">
                <a:solidFill>
                  <a:srgbClr val="C00000"/>
                </a:solidFill>
              </a:rPr>
              <a:t>Research plan</a:t>
            </a:r>
          </a:p>
        </p:txBody>
      </p:sp>
    </p:spTree>
    <p:extLst>
      <p:ext uri="{BB962C8B-B14F-4D97-AF65-F5344CB8AC3E}">
        <p14:creationId xmlns:p14="http://schemas.microsoft.com/office/powerpoint/2010/main" val="1042837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plan</a:t>
            </a:r>
          </a:p>
        </p:txBody>
      </p:sp>
      <p:sp>
        <p:nvSpPr>
          <p:cNvPr id="3" name="Content Placeholder 2"/>
          <p:cNvSpPr>
            <a:spLocks noGrp="1"/>
          </p:cNvSpPr>
          <p:nvPr>
            <p:ph idx="1"/>
          </p:nvPr>
        </p:nvSpPr>
        <p:spPr>
          <a:xfrm>
            <a:off x="757176" y="1409871"/>
            <a:ext cx="10967979" cy="4585669"/>
          </a:xfrm>
        </p:spPr>
        <p:txBody>
          <a:bodyPr>
            <a:noAutofit/>
          </a:bodyPr>
          <a:lstStyle/>
          <a:p>
            <a:endParaRPr lang="en-US" dirty="0"/>
          </a:p>
          <a:p>
            <a:pPr>
              <a:buFont typeface="Wingdings" charset="2"/>
              <a:buChar char="Ø"/>
            </a:pPr>
            <a:r>
              <a:rPr lang="en-US" dirty="0"/>
              <a:t>Task1: Define intrinsic properties of memory and investigate the characteristics of memory implemented by each architecture from "how many events can be stored" perspective.</a:t>
            </a:r>
          </a:p>
          <a:p>
            <a:pPr>
              <a:buFont typeface="Wingdings" charset="2"/>
              <a:buChar char="Ø"/>
            </a:pPr>
            <a:r>
              <a:rPr lang="en-US" dirty="0"/>
              <a:t>Task2: Employ the knowledge gained from the different characteristics of these memory structures to help users select the most parsimonious type of memory network given the problem at hand.</a:t>
            </a:r>
          </a:p>
          <a:p>
            <a:pPr>
              <a:buFont typeface="Wingdings" charset="2"/>
              <a:buChar char="Ø"/>
            </a:pPr>
            <a:r>
              <a:rPr lang="en-US" dirty="0"/>
              <a:t>Task3: Develop an memory augmented neural network for sequence prediction, with application on question answering problem. May,2019</a:t>
            </a:r>
          </a:p>
          <a:p>
            <a:pPr>
              <a:buFont typeface="Wingdings" charset="2"/>
              <a:buChar char="Ø"/>
            </a:pPr>
            <a:r>
              <a:rPr lang="en-US" dirty="0"/>
              <a:t>Task4: Develop an memory augmented neural network for sequence decision making, with application on Super Mario video game. </a:t>
            </a:r>
            <a:r>
              <a:rPr lang="is-IS" dirty="0"/>
              <a:t>Mar,2020</a:t>
            </a:r>
            <a:endParaRPr lang="en-US" dirty="0"/>
          </a:p>
          <a:p>
            <a:endParaRPr lang="en-US" dirty="0"/>
          </a:p>
          <a:p>
            <a:endParaRPr lang="en-US" dirty="0"/>
          </a:p>
        </p:txBody>
      </p:sp>
    </p:spTree>
    <p:extLst>
      <p:ext uri="{BB962C8B-B14F-4D97-AF65-F5344CB8AC3E}">
        <p14:creationId xmlns:p14="http://schemas.microsoft.com/office/powerpoint/2010/main" val="2008503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3901-6A5B-48D2-93FA-DACBBED3D1F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94D3AB6-D2C3-4781-A697-54F557CC44F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0376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memory for </a:t>
            </a:r>
            <a:r>
              <a:rPr lang="en-US"/>
              <a:t>sequence learning</a:t>
            </a:r>
            <a:endParaRPr lang="en-US" dirty="0"/>
          </a:p>
        </p:txBody>
      </p:sp>
      <p:sp>
        <p:nvSpPr>
          <p:cNvPr id="3" name="Content Placeholder 2"/>
          <p:cNvSpPr>
            <a:spLocks noGrp="1"/>
          </p:cNvSpPr>
          <p:nvPr>
            <p:ph idx="1"/>
          </p:nvPr>
        </p:nvSpPr>
        <p:spPr>
          <a:xfrm>
            <a:off x="838200" y="1690687"/>
            <a:ext cx="10515600" cy="4828865"/>
          </a:xfrm>
        </p:spPr>
        <p:txBody>
          <a:bodyPr>
            <a:normAutofit/>
          </a:bodyPr>
          <a:lstStyle/>
          <a:p>
            <a:pPr marL="0" indent="0">
              <a:buNone/>
            </a:pPr>
            <a:r>
              <a:rPr lang="en-US" dirty="0"/>
              <a:t>In artificial intelligence and machine learning, there is the need to develop learning systems for different types of memory</a:t>
            </a:r>
          </a:p>
          <a:p>
            <a:pPr>
              <a:buFont typeface="Wingdings" charset="2"/>
              <a:buChar char="q"/>
            </a:pPr>
            <a:endParaRPr lang="en-US" dirty="0"/>
          </a:p>
          <a:p>
            <a:pPr>
              <a:buFont typeface="Wingdings" charset="2"/>
              <a:buChar char="Ø"/>
            </a:pPr>
            <a:r>
              <a:rPr lang="en-US" dirty="0"/>
              <a:t>Associative memory, </a:t>
            </a:r>
          </a:p>
          <a:p>
            <a:pPr marL="457200" lvl="1" indent="0">
              <a:buNone/>
            </a:pPr>
            <a:r>
              <a:rPr lang="en-US" dirty="0"/>
              <a:t>e.g. </a:t>
            </a:r>
            <a:r>
              <a:rPr lang="en-US" sz="2800" dirty="0"/>
              <a:t>Hopfield network</a:t>
            </a:r>
            <a:r>
              <a:rPr lang="zh-CN" altLang="en-US" sz="2800" dirty="0"/>
              <a:t> </a:t>
            </a:r>
            <a:r>
              <a:rPr lang="en-US" altLang="zh-CN" sz="2800" dirty="0"/>
              <a:t>(static</a:t>
            </a:r>
            <a:r>
              <a:rPr lang="zh-CN" altLang="en-US" sz="2800" dirty="0"/>
              <a:t> </a:t>
            </a:r>
            <a:r>
              <a:rPr lang="en-US" altLang="zh-CN" sz="2800" dirty="0"/>
              <a:t>memory</a:t>
            </a:r>
            <a:r>
              <a:rPr lang="en-US" altLang="zh-CN" dirty="0"/>
              <a:t>)</a:t>
            </a:r>
            <a:endParaRPr lang="en-US" dirty="0"/>
          </a:p>
          <a:p>
            <a:pPr lvl="1">
              <a:buFont typeface="Arial" charset="0"/>
              <a:buChar char="•"/>
            </a:pPr>
            <a:r>
              <a:rPr lang="en-US" dirty="0"/>
              <a:t>how </a:t>
            </a:r>
            <a:r>
              <a:rPr lang="zh-CN" altLang="en-US" dirty="0"/>
              <a:t>✅             </a:t>
            </a:r>
            <a:r>
              <a:rPr lang="en-US" dirty="0"/>
              <a:t>what </a:t>
            </a:r>
            <a:r>
              <a:rPr lang="zh-CN" altLang="en-US" dirty="0"/>
              <a:t>❌               </a:t>
            </a:r>
            <a:r>
              <a:rPr lang="en-US" dirty="0"/>
              <a:t>when</a:t>
            </a:r>
            <a:r>
              <a:rPr lang="zh-CN" altLang="en-US" dirty="0"/>
              <a:t> ❌</a:t>
            </a:r>
            <a:endParaRPr lang="en-US" dirty="0"/>
          </a:p>
          <a:p>
            <a:pPr lvl="1"/>
            <a:endParaRPr lang="en-US" dirty="0"/>
          </a:p>
        </p:txBody>
      </p:sp>
    </p:spTree>
    <p:extLst>
      <p:ext uri="{BB962C8B-B14F-4D97-AF65-F5344CB8AC3E}">
        <p14:creationId xmlns:p14="http://schemas.microsoft.com/office/powerpoint/2010/main" val="174316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memory for sequence learning</a:t>
            </a:r>
          </a:p>
        </p:txBody>
      </p:sp>
      <p:sp>
        <p:nvSpPr>
          <p:cNvPr id="3" name="Content Placeholder 2"/>
          <p:cNvSpPr>
            <a:spLocks noGrp="1"/>
          </p:cNvSpPr>
          <p:nvPr>
            <p:ph idx="1"/>
          </p:nvPr>
        </p:nvSpPr>
        <p:spPr>
          <a:xfrm>
            <a:off x="838200" y="1690687"/>
            <a:ext cx="10515600" cy="4828865"/>
          </a:xfrm>
        </p:spPr>
        <p:txBody>
          <a:bodyPr>
            <a:normAutofit/>
          </a:bodyPr>
          <a:lstStyle/>
          <a:p>
            <a:pPr>
              <a:buFont typeface="Wingdings" charset="2"/>
              <a:buChar char="Ø"/>
            </a:pPr>
            <a:r>
              <a:rPr lang="en-US" dirty="0"/>
              <a:t>For sequence learning, memory preserves in some form (by storing past samples or using a state model) the information from the past.</a:t>
            </a:r>
          </a:p>
          <a:p>
            <a:pPr>
              <a:buFont typeface="Wingdings" charset="2"/>
              <a:buChar char="Ø"/>
            </a:pPr>
            <a:endParaRPr lang="en-US" dirty="0"/>
          </a:p>
          <a:p>
            <a:pPr lvl="1">
              <a:buFont typeface="Arial" charset="0"/>
              <a:buChar char="•"/>
            </a:pPr>
            <a:r>
              <a:rPr lang="en-US" altLang="zh-CN" sz="2800" dirty="0"/>
              <a:t>Dynamic</a:t>
            </a:r>
            <a:r>
              <a:rPr lang="zh-CN" altLang="en-US" sz="2800" dirty="0"/>
              <a:t> </a:t>
            </a:r>
            <a:r>
              <a:rPr lang="en-US" altLang="zh-CN" sz="2800" dirty="0"/>
              <a:t>memory</a:t>
            </a:r>
            <a:endParaRPr lang="en-US" sz="2800" dirty="0"/>
          </a:p>
          <a:p>
            <a:pPr lvl="1">
              <a:buFont typeface="Arial" charset="0"/>
              <a:buChar char="•"/>
            </a:pPr>
            <a:r>
              <a:rPr lang="en-US" sz="2800" dirty="0"/>
              <a:t>TDNN, GAMMA neural model, RNN</a:t>
            </a:r>
          </a:p>
          <a:p>
            <a:pPr lvl="1">
              <a:buFont typeface="Arial" charset="0"/>
              <a:buChar char="•"/>
            </a:pPr>
            <a:r>
              <a:rPr lang="en-US" sz="2800" dirty="0"/>
              <a:t> LSTM, GRU, neural stack, end-to-end memory network, Neural Turing machine, Pointer network, DNC, Attention model …</a:t>
            </a:r>
          </a:p>
          <a:p>
            <a:pPr>
              <a:buFont typeface="Wingdings" charset="2"/>
              <a:buChar char="Ø"/>
            </a:pPr>
            <a:endParaRPr lang="en-US" dirty="0"/>
          </a:p>
          <a:p>
            <a:pPr lvl="1"/>
            <a:endParaRPr lang="en-US" dirty="0"/>
          </a:p>
        </p:txBody>
      </p:sp>
    </p:spTree>
    <p:extLst>
      <p:ext uri="{BB962C8B-B14F-4D97-AF65-F5344CB8AC3E}">
        <p14:creationId xmlns:p14="http://schemas.microsoft.com/office/powerpoint/2010/main" val="312370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memory analysis </a:t>
            </a:r>
          </a:p>
        </p:txBody>
      </p:sp>
      <p:sp>
        <p:nvSpPr>
          <p:cNvPr id="3" name="Rectangle 2"/>
          <p:cNvSpPr/>
          <p:nvPr/>
        </p:nvSpPr>
        <p:spPr>
          <a:xfrm>
            <a:off x="838200" y="1601126"/>
            <a:ext cx="10875380" cy="2123658"/>
          </a:xfrm>
          <a:prstGeom prst="rect">
            <a:avLst/>
          </a:prstGeom>
        </p:spPr>
        <p:txBody>
          <a:bodyPr wrap="square">
            <a:spAutoFit/>
          </a:bodyPr>
          <a:lstStyle/>
          <a:p>
            <a:r>
              <a:rPr lang="en-US" altLang="zh-CN" sz="2800" dirty="0"/>
              <a:t>Difficulties</a:t>
            </a:r>
            <a:r>
              <a:rPr lang="zh-CN" altLang="en-US" sz="2800" dirty="0"/>
              <a:t> </a:t>
            </a:r>
            <a:r>
              <a:rPr lang="en-US" altLang="zh-CN" sz="2800" dirty="0"/>
              <a:t>of</a:t>
            </a:r>
            <a:r>
              <a:rPr lang="zh-CN" altLang="en-US" sz="2800" dirty="0"/>
              <a:t> </a:t>
            </a:r>
            <a:r>
              <a:rPr lang="en-US" sz="2800" dirty="0"/>
              <a:t>Memory analysis</a:t>
            </a:r>
            <a:r>
              <a:rPr lang="en-US" altLang="zh-CN" sz="2800" dirty="0"/>
              <a:t>:</a:t>
            </a:r>
          </a:p>
          <a:p>
            <a:r>
              <a:rPr lang="en-US" altLang="zh-CN" sz="2800" dirty="0"/>
              <a:t>1</a:t>
            </a:r>
            <a:r>
              <a:rPr lang="zh-CN" altLang="en-US" sz="2800" dirty="0"/>
              <a:t> </a:t>
            </a:r>
            <a:r>
              <a:rPr lang="en-US" sz="2800" dirty="0"/>
              <a:t>a very abstract concept </a:t>
            </a:r>
          </a:p>
          <a:p>
            <a:r>
              <a:rPr lang="en-US" altLang="zh-CN" sz="2800" dirty="0"/>
              <a:t>2</a:t>
            </a:r>
            <a:r>
              <a:rPr lang="zh-CN" altLang="en-US" sz="2800" dirty="0"/>
              <a:t> </a:t>
            </a:r>
            <a:r>
              <a:rPr lang="en-US" sz="2800" dirty="0"/>
              <a:t>the</a:t>
            </a:r>
            <a:r>
              <a:rPr lang="zh-CN" altLang="en-US" sz="2800" dirty="0"/>
              <a:t> </a:t>
            </a:r>
            <a:r>
              <a:rPr lang="en-US" sz="2800" dirty="0"/>
              <a:t>memory requirements for a specific task are implicit</a:t>
            </a:r>
          </a:p>
          <a:p>
            <a:r>
              <a:rPr lang="en-US" altLang="zh-CN" sz="2800" dirty="0"/>
              <a:t>3</a:t>
            </a:r>
            <a:r>
              <a:rPr lang="zh-CN" altLang="en-US" sz="2800" dirty="0"/>
              <a:t> </a:t>
            </a:r>
            <a:r>
              <a:rPr lang="en-US" sz="2800" dirty="0" err="1"/>
              <a:t>spatio</a:t>
            </a:r>
            <a:r>
              <a:rPr lang="en-US" sz="2800" dirty="0"/>
              <a:t> temporal concept.</a:t>
            </a:r>
          </a:p>
          <a:p>
            <a:endParaRPr lang="en-US" sz="2000" dirty="0">
              <a:effectLst/>
              <a:latin typeface="Helvetica" charset="0"/>
            </a:endParaRPr>
          </a:p>
        </p:txBody>
      </p:sp>
    </p:spTree>
    <p:extLst>
      <p:ext uri="{BB962C8B-B14F-4D97-AF65-F5344CB8AC3E}">
        <p14:creationId xmlns:p14="http://schemas.microsoft.com/office/powerpoint/2010/main" val="153662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memory analysis </a:t>
            </a:r>
          </a:p>
        </p:txBody>
      </p:sp>
      <p:sp>
        <p:nvSpPr>
          <p:cNvPr id="3" name="TextBox 2"/>
          <p:cNvSpPr txBox="1"/>
          <p:nvPr/>
        </p:nvSpPr>
        <p:spPr>
          <a:xfrm>
            <a:off x="838199" y="1860898"/>
            <a:ext cx="5257799" cy="523220"/>
          </a:xfrm>
          <a:prstGeom prst="rect">
            <a:avLst/>
          </a:prstGeom>
          <a:noFill/>
        </p:spPr>
        <p:txBody>
          <a:bodyPr wrap="square" rtlCol="0">
            <a:spAutoFit/>
          </a:bodyPr>
          <a:lstStyle/>
          <a:p>
            <a:r>
              <a:rPr lang="en-US" altLang="zh-CN" sz="2800" dirty="0"/>
              <a:t>Common</a:t>
            </a:r>
            <a:r>
              <a:rPr lang="zh-CN" altLang="en-US" sz="2800" dirty="0"/>
              <a:t> </a:t>
            </a:r>
            <a:r>
              <a:rPr lang="en-US" altLang="zh-CN" sz="2800" dirty="0"/>
              <a:t>data</a:t>
            </a:r>
            <a:r>
              <a:rPr lang="zh-CN" altLang="en-US" sz="2800" dirty="0"/>
              <a:t> </a:t>
            </a:r>
            <a:r>
              <a:rPr lang="en-US" altLang="zh-CN" sz="2800" dirty="0"/>
              <a:t>generating</a:t>
            </a:r>
            <a:r>
              <a:rPr lang="zh-CN" altLang="en-US" sz="2800" dirty="0"/>
              <a:t> </a:t>
            </a:r>
            <a:r>
              <a:rPr lang="en-US" altLang="zh-CN" sz="2800" dirty="0"/>
              <a:t>system:</a:t>
            </a:r>
            <a:endParaRPr lang="en-US" sz="2800" dirty="0"/>
          </a:p>
        </p:txBody>
      </p:sp>
      <p:sp>
        <p:nvSpPr>
          <p:cNvPr id="9" name="TextBox 8"/>
          <p:cNvSpPr txBox="1"/>
          <p:nvPr/>
        </p:nvSpPr>
        <p:spPr>
          <a:xfrm>
            <a:off x="6859928" y="1860898"/>
            <a:ext cx="5756477" cy="523220"/>
          </a:xfrm>
          <a:prstGeom prst="rect">
            <a:avLst/>
          </a:prstGeom>
          <a:noFill/>
        </p:spPr>
        <p:txBody>
          <a:bodyPr wrap="square" rtlCol="0">
            <a:spAutoFit/>
          </a:bodyPr>
          <a:lstStyle/>
          <a:p>
            <a:r>
              <a:rPr lang="en-US" altLang="zh-CN" sz="2800" dirty="0"/>
              <a:t>Proposed</a:t>
            </a:r>
            <a:r>
              <a:rPr lang="zh-CN" altLang="en-US" sz="2800" dirty="0"/>
              <a:t>  </a:t>
            </a:r>
            <a:r>
              <a:rPr lang="en-US" altLang="zh-CN" sz="2800" dirty="0"/>
              <a:t>data</a:t>
            </a:r>
            <a:r>
              <a:rPr lang="zh-CN" altLang="en-US" sz="2800" dirty="0"/>
              <a:t> </a:t>
            </a:r>
            <a:r>
              <a:rPr lang="en-US" altLang="zh-CN" sz="2800" dirty="0"/>
              <a:t>generating</a:t>
            </a:r>
            <a:r>
              <a:rPr lang="zh-CN" altLang="en-US" sz="2800" dirty="0"/>
              <a:t> </a:t>
            </a:r>
            <a:r>
              <a:rPr lang="en-US" altLang="zh-CN" sz="2800" dirty="0"/>
              <a:t>system</a:t>
            </a:r>
            <a:r>
              <a:rPr lang="en-US" altLang="zh-CN" sz="2400" dirty="0"/>
              <a:t>:</a:t>
            </a:r>
            <a:endParaRPr lang="en-US" sz="2400" dirty="0"/>
          </a:p>
        </p:txBody>
      </p:sp>
      <p:sp>
        <p:nvSpPr>
          <p:cNvPr id="11" name="TextBox 10"/>
          <p:cNvSpPr txBox="1"/>
          <p:nvPr/>
        </p:nvSpPr>
        <p:spPr>
          <a:xfrm>
            <a:off x="4349505" y="4075085"/>
            <a:ext cx="4341152" cy="461665"/>
          </a:xfrm>
          <a:prstGeom prst="rect">
            <a:avLst/>
          </a:prstGeom>
          <a:noFill/>
        </p:spPr>
        <p:txBody>
          <a:bodyPr wrap="square" rtlCol="0">
            <a:spAutoFit/>
          </a:bodyPr>
          <a:lstStyle/>
          <a:p>
            <a:r>
              <a:rPr lang="en-US" altLang="zh-CN" sz="2400" dirty="0"/>
              <a:t>Relationship:</a:t>
            </a:r>
            <a:endParaRPr lang="en-US" sz="2400" dirty="0"/>
          </a:p>
        </p:txBody>
      </p:sp>
      <p:sp>
        <p:nvSpPr>
          <p:cNvPr id="12" name="Rectangle 11"/>
          <p:cNvSpPr/>
          <p:nvPr/>
        </p:nvSpPr>
        <p:spPr>
          <a:xfrm>
            <a:off x="313444" y="5969626"/>
            <a:ext cx="11878556" cy="954107"/>
          </a:xfrm>
          <a:prstGeom prst="rect">
            <a:avLst/>
          </a:prstGeom>
        </p:spPr>
        <p:txBody>
          <a:bodyPr wrap="square">
            <a:spAutoFit/>
          </a:bodyPr>
          <a:lstStyle/>
          <a:p>
            <a:r>
              <a:rPr lang="en-US" altLang="zh-CN" sz="2800" dirty="0"/>
              <a:t>Example:</a:t>
            </a:r>
            <a:r>
              <a:rPr lang="zh-CN" altLang="en-US" sz="2800" dirty="0"/>
              <a:t> </a:t>
            </a:r>
            <a:r>
              <a:rPr lang="en-US" sz="2800" dirty="0"/>
              <a:t>“John was born and raised in China. He went to the UK to study after 18 years old and</a:t>
            </a:r>
            <a:r>
              <a:rPr lang="zh-CN" altLang="en-US" sz="2800" dirty="0"/>
              <a:t> </a:t>
            </a:r>
            <a:r>
              <a:rPr lang="en-US" sz="2800" dirty="0"/>
              <a:t>now lives in the United States. John’s mother language is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968" y="3523228"/>
            <a:ext cx="2210764" cy="52018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6183" y="4607690"/>
            <a:ext cx="3467100" cy="12827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1867" y="2975601"/>
            <a:ext cx="3683000" cy="508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8967" y="2489340"/>
            <a:ext cx="4368800" cy="5207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4504" y="2558852"/>
            <a:ext cx="3086100" cy="1206500"/>
          </a:xfrm>
          <a:prstGeom prst="rect">
            <a:avLst/>
          </a:prstGeom>
        </p:spPr>
      </p:pic>
    </p:spTree>
    <p:extLst>
      <p:ext uri="{BB962C8B-B14F-4D97-AF65-F5344CB8AC3E}">
        <p14:creationId xmlns:p14="http://schemas.microsoft.com/office/powerpoint/2010/main" val="42685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879" y="145206"/>
            <a:ext cx="10515600" cy="1325563"/>
          </a:xfrm>
        </p:spPr>
        <p:txBody>
          <a:bodyPr/>
          <a:lstStyle/>
          <a:p>
            <a:r>
              <a:rPr lang="en-US" dirty="0"/>
              <a:t>Motivation: memory analysis </a:t>
            </a:r>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838200" y="1825625"/>
                <a:ext cx="10515600" cy="4351338"/>
              </a:xfrm>
            </p:spPr>
            <p:txBody>
              <a:bodyPr>
                <a:normAutofit/>
              </a:bodyPr>
              <a:lstStyle/>
              <a:p>
                <a:r>
                  <a:rPr lang="en-US" dirty="0">
                    <a:latin typeface="Helvetica" charset="0"/>
                  </a:rPr>
                  <a:t>advantages: </a:t>
                </a:r>
              </a:p>
              <a:p>
                <a:pPr>
                  <a:buFont typeface="Wingdings" charset="2"/>
                  <a:buChar char="Ø"/>
                </a:pPr>
                <a:r>
                  <a:rPr lang="en-US" dirty="0">
                    <a:latin typeface="Helvetica" charset="0"/>
                  </a:rPr>
                  <a:t>Avoiding</a:t>
                </a:r>
                <a:r>
                  <a:rPr lang="zh-CN" altLang="en-US" dirty="0">
                    <a:latin typeface="Helvetica" charset="0"/>
                  </a:rPr>
                  <a:t> </a:t>
                </a:r>
                <a:r>
                  <a:rPr lang="en-US" dirty="0">
                    <a:latin typeface="Helvetica" charset="0"/>
                  </a:rPr>
                  <a:t>the difficulty of building a </a:t>
                </a:r>
                <a:r>
                  <a:rPr lang="en-US" altLang="zh-CN" dirty="0">
                    <a:solidFill>
                      <a:srgbClr val="C00000"/>
                    </a:solidFill>
                    <a:latin typeface="Helvetica" charset="0"/>
                  </a:rPr>
                  <a:t>large</a:t>
                </a:r>
                <a:r>
                  <a:rPr lang="zh-CN" altLang="en-US" dirty="0">
                    <a:solidFill>
                      <a:srgbClr val="C00000"/>
                    </a:solidFill>
                    <a:latin typeface="Helvetica" charset="0"/>
                  </a:rPr>
                  <a:t> </a:t>
                </a:r>
                <a:r>
                  <a:rPr lang="en-US" dirty="0">
                    <a:latin typeface="Helvetica" charset="0"/>
                  </a:rPr>
                  <a:t>state variable </a:t>
                </a:r>
                <a14:m>
                  <m:oMath xmlns:m="http://schemas.openxmlformats.org/officeDocument/2006/math">
                    <m:sSub>
                      <m:sSubPr>
                        <m:ctrlPr>
                          <a:rPr lang="en-US" i="1">
                            <a:latin typeface="Cambria Math" panose="02040503050406030204" pitchFamily="18" charset="0"/>
                          </a:rPr>
                        </m:ctrlPr>
                      </m:sSubPr>
                      <m:e>
                        <m:r>
                          <a:rPr lang="en-US" altLang="zh-CN" i="1">
                            <a:latin typeface="Cambria Math" charset="0"/>
                          </a:rPr>
                          <m:t>𝑥</m:t>
                        </m:r>
                      </m:e>
                      <m:sub>
                        <m:r>
                          <a:rPr lang="en-US" altLang="zh-CN" i="1">
                            <a:latin typeface="Cambria Math" charset="0"/>
                          </a:rPr>
                          <m:t>𝑡</m:t>
                        </m:r>
                      </m:sub>
                    </m:sSub>
                  </m:oMath>
                </a14:m>
                <a:r>
                  <a:rPr lang="en-US" dirty="0">
                    <a:latin typeface="Helvetica" charset="0"/>
                  </a:rPr>
                  <a:t> for complex dynamic systems.</a:t>
                </a:r>
              </a:p>
              <a:p>
                <a:pPr>
                  <a:buFont typeface="Wingdings" charset="2"/>
                  <a:buChar char="Ø"/>
                </a:pPr>
                <a:r>
                  <a:rPr lang="en-US" altLang="zh-CN" dirty="0">
                    <a:latin typeface="Helvetica" charset="0"/>
                  </a:rPr>
                  <a:t>Biological</a:t>
                </a:r>
                <a:r>
                  <a:rPr lang="zh-CN" altLang="en-US" dirty="0">
                    <a:latin typeface="Helvetica" charset="0"/>
                  </a:rPr>
                  <a:t> </a:t>
                </a:r>
                <a:r>
                  <a:rPr lang="en-US" altLang="zh-CN" dirty="0">
                    <a:latin typeface="Helvetica" charset="0"/>
                  </a:rPr>
                  <a:t>plausible</a:t>
                </a:r>
              </a:p>
              <a:p>
                <a:pPr>
                  <a:buFont typeface="Wingdings" charset="2"/>
                  <a:buChar char="Ø"/>
                </a:pPr>
                <a:r>
                  <a:rPr lang="en-US" altLang="zh-CN" dirty="0">
                    <a:latin typeface="Helvetica" charset="0"/>
                  </a:rPr>
                  <a:t>A</a:t>
                </a:r>
                <a:r>
                  <a:rPr lang="en-US" dirty="0">
                    <a:latin typeface="Helvetica" charset="0"/>
                  </a:rPr>
                  <a:t>n framework</a:t>
                </a:r>
                <a:r>
                  <a:rPr lang="zh-CN" altLang="en-US" dirty="0">
                    <a:latin typeface="Helvetica" charset="0"/>
                  </a:rPr>
                  <a:t> </a:t>
                </a:r>
                <a:r>
                  <a:rPr lang="en-US" dirty="0">
                    <a:latin typeface="Helvetica" charset="0"/>
                  </a:rPr>
                  <a:t>to analyze memory structure for memory system: </a:t>
                </a:r>
              </a:p>
              <a:p>
                <a:pPr lvl="1">
                  <a:buFont typeface="Wingdings" charset="2"/>
                  <a:buChar char="ü"/>
                </a:pPr>
                <a:r>
                  <a:rPr lang="en-US" sz="2800" dirty="0"/>
                  <a:t>how to select the</a:t>
                </a:r>
                <a:r>
                  <a:rPr lang="zh-CN" altLang="en-US" sz="2800" dirty="0"/>
                  <a:t> </a:t>
                </a:r>
                <a:r>
                  <a:rPr lang="en-US" sz="2800" dirty="0"/>
                  <a:t>relevant events from the flow of time samples</a:t>
                </a:r>
              </a:p>
              <a:p>
                <a:pPr lvl="1">
                  <a:buFont typeface="Wingdings" charset="2"/>
                  <a:buChar char="ü"/>
                </a:pPr>
                <a:r>
                  <a:rPr lang="en-US" sz="2800" dirty="0"/>
                  <a:t>how to select the time interval where relevant events affect</a:t>
                </a:r>
                <a:r>
                  <a:rPr lang="zh-CN" altLang="en-US" sz="2800" dirty="0"/>
                  <a:t> </a:t>
                </a:r>
                <a:r>
                  <a:rPr lang="en-US" sz="2800" dirty="0"/>
                  <a:t>the current processing</a:t>
                </a:r>
              </a:p>
              <a:p>
                <a:pPr lvl="1">
                  <a:buFont typeface="Wingdings" charset="2"/>
                  <a:buChar char="ü"/>
                </a:pPr>
                <a:r>
                  <a:rPr lang="en-US" sz="2800" dirty="0"/>
                  <a:t>how to effectively use this information for the current task</a:t>
                </a:r>
              </a:p>
              <a:p>
                <a:pPr>
                  <a:buFont typeface="Wingdings" charset="2"/>
                  <a:buChar char="Ø"/>
                </a:pPr>
                <a:endParaRPr lang="en-US"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rotWithShape="0">
                <a:blip r:embed="rId3"/>
                <a:stretch>
                  <a:fillRect l="-1043" t="-2381" r="-1739"/>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8335" y="1543957"/>
            <a:ext cx="2210764" cy="52018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234" y="996330"/>
            <a:ext cx="3683000" cy="508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8334" y="510069"/>
            <a:ext cx="4368800" cy="520700"/>
          </a:xfrm>
          <a:prstGeom prst="rect">
            <a:avLst/>
          </a:prstGeom>
        </p:spPr>
      </p:pic>
    </p:spTree>
    <p:extLst>
      <p:ext uri="{BB962C8B-B14F-4D97-AF65-F5344CB8AC3E}">
        <p14:creationId xmlns:p14="http://schemas.microsoft.com/office/powerpoint/2010/main" val="1933537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879" y="145206"/>
            <a:ext cx="10515600" cy="1325563"/>
          </a:xfrm>
        </p:spPr>
        <p:txBody>
          <a:bodyPr/>
          <a:lstStyle/>
          <a:p>
            <a:r>
              <a:rPr lang="en-US" dirty="0"/>
              <a:t>Motivation: memory analysis </a:t>
            </a:r>
          </a:p>
        </p:txBody>
      </p:sp>
      <p:sp>
        <p:nvSpPr>
          <p:cNvPr id="13" name="Content Placeholder 2"/>
          <p:cNvSpPr>
            <a:spLocks noGrp="1"/>
          </p:cNvSpPr>
          <p:nvPr>
            <p:ph idx="1"/>
          </p:nvPr>
        </p:nvSpPr>
        <p:spPr>
          <a:xfrm>
            <a:off x="838200" y="1825625"/>
            <a:ext cx="10515600" cy="4351338"/>
          </a:xfrm>
        </p:spPr>
        <p:txBody>
          <a:bodyPr>
            <a:normAutofit/>
          </a:bodyPr>
          <a:lstStyle/>
          <a:p>
            <a:r>
              <a:rPr lang="en-US" altLang="zh-CN" dirty="0">
                <a:latin typeface="Helvetica" charset="0"/>
              </a:rPr>
              <a:t>Research</a:t>
            </a:r>
            <a:r>
              <a:rPr lang="zh-CN" altLang="en-US" dirty="0">
                <a:latin typeface="Helvetica" charset="0"/>
              </a:rPr>
              <a:t> </a:t>
            </a:r>
            <a:r>
              <a:rPr lang="en-US" altLang="zh-CN" dirty="0">
                <a:latin typeface="Helvetica" charset="0"/>
              </a:rPr>
              <a:t>goal</a:t>
            </a:r>
            <a:r>
              <a:rPr lang="en-US" dirty="0">
                <a:latin typeface="Helvetica" charset="0"/>
              </a:rPr>
              <a:t>: </a:t>
            </a:r>
          </a:p>
          <a:p>
            <a:pPr>
              <a:buFont typeface="Wingdings" charset="2"/>
              <a:buChar char="Ø"/>
            </a:pPr>
            <a:r>
              <a:rPr lang="en-US" dirty="0"/>
              <a:t>Task1: </a:t>
            </a:r>
            <a:r>
              <a:rPr lang="en-US" altLang="zh-CN" dirty="0"/>
              <a:t>I</a:t>
            </a:r>
            <a:r>
              <a:rPr lang="en-US" dirty="0"/>
              <a:t>nvestigate the characteristics of memory implemented by each architecture from "how many events can be stored" perspective.</a:t>
            </a:r>
          </a:p>
          <a:p>
            <a:pPr>
              <a:buFont typeface="Wingdings" charset="2"/>
              <a:buChar char="Ø"/>
            </a:pPr>
            <a:r>
              <a:rPr lang="en-US" dirty="0"/>
              <a:t>Task2: Employ the knowledge gained from the different characteristics of these memory structures to help users select the most parsimonious type of memory network given the problem at hand.</a:t>
            </a:r>
          </a:p>
          <a:p>
            <a:pPr>
              <a:buFont typeface="Wingdings" charset="2"/>
              <a:buChar char="Ø"/>
            </a:pPr>
            <a:endParaRPr lang="en-US" dirty="0"/>
          </a:p>
        </p:txBody>
      </p:sp>
    </p:spTree>
    <p:extLst>
      <p:ext uri="{BB962C8B-B14F-4D97-AF65-F5344CB8AC3E}">
        <p14:creationId xmlns:p14="http://schemas.microsoft.com/office/powerpoint/2010/main" val="1293716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12196</TotalTime>
  <Words>1931</Words>
  <Application>Microsoft Macintosh PowerPoint</Application>
  <PresentationFormat>Widescreen</PresentationFormat>
  <Paragraphs>242</Paragraphs>
  <Slides>37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Cambria Math</vt:lpstr>
      <vt:lpstr>Helvetica</vt:lpstr>
      <vt:lpstr>Wingdings</vt:lpstr>
      <vt:lpstr>Office Theme</vt:lpstr>
      <vt:lpstr>  A taxonomy of memory networks </vt:lpstr>
      <vt:lpstr>Content</vt:lpstr>
      <vt:lpstr>Motivation: memory for sequence learning </vt:lpstr>
      <vt:lpstr>Motivation: memory for sequence learning</vt:lpstr>
      <vt:lpstr>Motivation: memory for sequence learning</vt:lpstr>
      <vt:lpstr>Motivation: memory analysis </vt:lpstr>
      <vt:lpstr>Motivation: memory analysis </vt:lpstr>
      <vt:lpstr>Motivation: memory analysis </vt:lpstr>
      <vt:lpstr>Motivation: memory analysis </vt:lpstr>
      <vt:lpstr>Content</vt:lpstr>
      <vt:lpstr>Memory structure analysis: 1 vanilla RNN</vt:lpstr>
      <vt:lpstr>Memory structure analysis: 2 LSTM</vt:lpstr>
      <vt:lpstr>Memory structure analysis: 2 LSTM</vt:lpstr>
      <vt:lpstr>Memory structure analysis: 3 Neural stack</vt:lpstr>
      <vt:lpstr>Memory structure analysis: 3 Neural stack</vt:lpstr>
      <vt:lpstr>Memory structure analysis: 4 Neural RAM</vt:lpstr>
      <vt:lpstr>Memory structure analysis: 4 Neural RAM</vt:lpstr>
      <vt:lpstr>PowerPoint Presentation</vt:lpstr>
      <vt:lpstr>Content</vt:lpstr>
      <vt:lpstr>Neural network taxonomy</vt:lpstr>
      <vt:lpstr>Content</vt:lpstr>
      <vt:lpstr>MAPPING FROM NETWORK TYPES TO TASK TYPES</vt:lpstr>
      <vt:lpstr>Counting:</vt:lpstr>
      <vt:lpstr>Counting:</vt:lpstr>
      <vt:lpstr>Counting with interference</vt:lpstr>
      <vt:lpstr>Counting with interference</vt:lpstr>
      <vt:lpstr>Reversing</vt:lpstr>
      <vt:lpstr>Reversing</vt:lpstr>
      <vt:lpstr>Repeat copying</vt:lpstr>
      <vt:lpstr>Content</vt:lpstr>
      <vt:lpstr>Sentiment analysis</vt:lpstr>
      <vt:lpstr>PowerPoint Presentation</vt:lpstr>
      <vt:lpstr>Question answering</vt:lpstr>
      <vt:lpstr>PowerPoint Presentation</vt:lpstr>
      <vt:lpstr>Content</vt:lpstr>
      <vt:lpstr>Research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networks</dc:title>
  <dc:creator>Ma,Ying</dc:creator>
  <cp:lastModifiedBy>Ma,Ying</cp:lastModifiedBy>
  <cp:revision>134</cp:revision>
  <dcterms:created xsi:type="dcterms:W3CDTF">2018-03-12T12:23:38Z</dcterms:created>
  <dcterms:modified xsi:type="dcterms:W3CDTF">2019-10-10T13:29:07Z</dcterms:modified>
</cp:coreProperties>
</file>